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58" r:id="rId3"/>
    <p:sldId id="259" r:id="rId4"/>
    <p:sldId id="261" r:id="rId5"/>
    <p:sldId id="262" r:id="rId6"/>
    <p:sldId id="263" r:id="rId7"/>
    <p:sldId id="265" r:id="rId8"/>
    <p:sldId id="266" r:id="rId9"/>
    <p:sldId id="267" r:id="rId10"/>
    <p:sldId id="268" r:id="rId11"/>
    <p:sldId id="269" r:id="rId12"/>
    <p:sldId id="271" r:id="rId13"/>
    <p:sldId id="272" r:id="rId14"/>
    <p:sldId id="273" r:id="rId15"/>
    <p:sldId id="274" r:id="rId16"/>
    <p:sldId id="275"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KUL P" initials="G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36DC71-BD5B-4034-9774-1B3263C0EFBF}" v="2" dt="2023-10-11T15:46:06.2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26" autoAdjust="0"/>
    <p:restoredTop sz="94610"/>
  </p:normalViewPr>
  <p:slideViewPr>
    <p:cSldViewPr snapToGrid="0" snapToObjects="1">
      <p:cViewPr varScale="1">
        <p:scale>
          <a:sx n="69" d="100"/>
          <a:sy n="69" d="100"/>
        </p:scale>
        <p:origin x="826"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len albert" userId="54a6b1a99b9438ed" providerId="LiveId" clId="{B936DC71-BD5B-4034-9774-1B3263C0EFBF}"/>
    <pc:docChg chg="custSel modSld">
      <pc:chgData name="jelen albert" userId="54a6b1a99b9438ed" providerId="LiveId" clId="{B936DC71-BD5B-4034-9774-1B3263C0EFBF}" dt="2023-10-11T15:49:54.890" v="56" actId="255"/>
      <pc:docMkLst>
        <pc:docMk/>
      </pc:docMkLst>
      <pc:sldChg chg="modSp mod">
        <pc:chgData name="jelen albert" userId="54a6b1a99b9438ed" providerId="LiveId" clId="{B936DC71-BD5B-4034-9774-1B3263C0EFBF}" dt="2023-10-11T15:47:25.804" v="32" actId="1076"/>
        <pc:sldMkLst>
          <pc:docMk/>
          <pc:sldMk cId="0" sldId="257"/>
        </pc:sldMkLst>
        <pc:spChg chg="mod">
          <ac:chgData name="jelen albert" userId="54a6b1a99b9438ed" providerId="LiveId" clId="{B936DC71-BD5B-4034-9774-1B3263C0EFBF}" dt="2023-10-11T15:47:25.804" v="32" actId="1076"/>
          <ac:spMkLst>
            <pc:docMk/>
            <pc:sldMk cId="0" sldId="257"/>
            <ac:spMk id="1048597" creationId="{00000000-0000-0000-0000-000000000000}"/>
          </ac:spMkLst>
        </pc:spChg>
      </pc:sldChg>
      <pc:sldChg chg="modSp mod">
        <pc:chgData name="jelen albert" userId="54a6b1a99b9438ed" providerId="LiveId" clId="{B936DC71-BD5B-4034-9774-1B3263C0EFBF}" dt="2023-10-11T15:49:54.890" v="56" actId="255"/>
        <pc:sldMkLst>
          <pc:docMk/>
          <pc:sldMk cId="0" sldId="261"/>
        </pc:sldMkLst>
        <pc:spChg chg="mod">
          <ac:chgData name="jelen albert" userId="54a6b1a99b9438ed" providerId="LiveId" clId="{B936DC71-BD5B-4034-9774-1B3263C0EFBF}" dt="2023-10-11T15:49:45.850" v="55" actId="255"/>
          <ac:spMkLst>
            <pc:docMk/>
            <pc:sldMk cId="0" sldId="261"/>
            <ac:spMk id="3" creationId="{E9E08C8B-09A8-CF69-E236-8D9360AAA15C}"/>
          </ac:spMkLst>
        </pc:spChg>
        <pc:spChg chg="mod">
          <ac:chgData name="jelen albert" userId="54a6b1a99b9438ed" providerId="LiveId" clId="{B936DC71-BD5B-4034-9774-1B3263C0EFBF}" dt="2023-10-11T15:47:45.673" v="35" actId="14100"/>
          <ac:spMkLst>
            <pc:docMk/>
            <pc:sldMk cId="0" sldId="261"/>
            <ac:spMk id="1048634" creationId="{00000000-0000-0000-0000-000000000000}"/>
          </ac:spMkLst>
        </pc:spChg>
        <pc:spChg chg="mod">
          <ac:chgData name="jelen albert" userId="54a6b1a99b9438ed" providerId="LiveId" clId="{B936DC71-BD5B-4034-9774-1B3263C0EFBF}" dt="2023-10-11T15:49:38.696" v="54" actId="1076"/>
          <ac:spMkLst>
            <pc:docMk/>
            <pc:sldMk cId="0" sldId="261"/>
            <ac:spMk id="1048635" creationId="{00000000-0000-0000-0000-000000000000}"/>
          </ac:spMkLst>
        </pc:spChg>
        <pc:spChg chg="mod">
          <ac:chgData name="jelen albert" userId="54a6b1a99b9438ed" providerId="LiveId" clId="{B936DC71-BD5B-4034-9774-1B3263C0EFBF}" dt="2023-10-11T15:49:54.890" v="56" actId="255"/>
          <ac:spMkLst>
            <pc:docMk/>
            <pc:sldMk cId="0" sldId="261"/>
            <ac:spMk id="1048636" creationId="{00000000-0000-0000-0000-000000000000}"/>
          </ac:spMkLst>
        </pc:spChg>
        <pc:picChg chg="mod">
          <ac:chgData name="jelen albert" userId="54a6b1a99b9438ed" providerId="LiveId" clId="{B936DC71-BD5B-4034-9774-1B3263C0EFBF}" dt="2023-10-11T15:47:49.650" v="36" actId="1076"/>
          <ac:picMkLst>
            <pc:docMk/>
            <pc:sldMk cId="0" sldId="261"/>
            <ac:picMk id="2097168" creationId="{00000000-0000-0000-0000-000000000000}"/>
          </ac:picMkLst>
        </pc:picChg>
      </pc:sldChg>
      <pc:sldChg chg="addSp delSp modSp mod">
        <pc:chgData name="jelen albert" userId="54a6b1a99b9438ed" providerId="LiveId" clId="{B936DC71-BD5B-4034-9774-1B3263C0EFBF}" dt="2023-10-11T15:47:14.030" v="31" actId="1076"/>
        <pc:sldMkLst>
          <pc:docMk/>
          <pc:sldMk cId="0" sldId="265"/>
        </pc:sldMkLst>
        <pc:picChg chg="add del mod">
          <ac:chgData name="jelen albert" userId="54a6b1a99b9438ed" providerId="LiveId" clId="{B936DC71-BD5B-4034-9774-1B3263C0EFBF}" dt="2023-10-11T15:46:02.275" v="16" actId="21"/>
          <ac:picMkLst>
            <pc:docMk/>
            <pc:sldMk cId="0" sldId="265"/>
            <ac:picMk id="3" creationId="{85B51917-E933-99E7-37F5-55367CBBC6AA}"/>
          </ac:picMkLst>
        </pc:picChg>
        <pc:picChg chg="add mod modCrop">
          <ac:chgData name="jelen albert" userId="54a6b1a99b9438ed" providerId="LiveId" clId="{B936DC71-BD5B-4034-9774-1B3263C0EFBF}" dt="2023-10-11T15:47:14.030" v="31" actId="1076"/>
          <ac:picMkLst>
            <pc:docMk/>
            <pc:sldMk cId="0" sldId="265"/>
            <ac:picMk id="4" creationId="{60B07B56-BC31-B355-1AC8-E73A0CC3DE67}"/>
          </ac:picMkLst>
        </pc:picChg>
        <pc:picChg chg="del">
          <ac:chgData name="jelen albert" userId="54a6b1a99b9438ed" providerId="LiveId" clId="{B936DC71-BD5B-4034-9774-1B3263C0EFBF}" dt="2023-10-11T15:45:39.529" v="13" actId="478"/>
          <ac:picMkLst>
            <pc:docMk/>
            <pc:sldMk cId="0" sldId="265"/>
            <ac:picMk id="2097173" creationId="{00000000-0000-0000-0000-000000000000}"/>
          </ac:picMkLst>
        </pc:picChg>
      </pc:sldChg>
      <pc:sldChg chg="modSp mod">
        <pc:chgData name="jelen albert" userId="54a6b1a99b9438ed" providerId="LiveId" clId="{B936DC71-BD5B-4034-9774-1B3263C0EFBF}" dt="2023-10-11T15:42:33.223" v="12" actId="1076"/>
        <pc:sldMkLst>
          <pc:docMk/>
          <pc:sldMk cId="3500885488" sldId="275"/>
        </pc:sldMkLst>
        <pc:spChg chg="mod">
          <ac:chgData name="jelen albert" userId="54a6b1a99b9438ed" providerId="LiveId" clId="{B936DC71-BD5B-4034-9774-1B3263C0EFBF}" dt="2023-10-11T15:42:33.223" v="12" actId="1076"/>
          <ac:spMkLst>
            <pc:docMk/>
            <pc:sldMk cId="3500885488" sldId="275"/>
            <ac:spMk id="3" creationId="{4CC66128-A502-F287-AFDA-E2607B6B64E4}"/>
          </ac:spMkLst>
        </pc:spChg>
        <pc:spChg chg="mod">
          <ac:chgData name="jelen albert" userId="54a6b1a99b9438ed" providerId="LiveId" clId="{B936DC71-BD5B-4034-9774-1B3263C0EFBF}" dt="2023-10-11T15:42:28.841" v="11" actId="1076"/>
          <ac:spMkLst>
            <pc:docMk/>
            <pc:sldMk cId="3500885488" sldId="275"/>
            <ac:spMk id="7" creationId="{76676730-2757-6633-15D9-45999B22589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Slide Image Placeholder 1"/>
          <p:cNvSpPr>
            <a:spLocks noGrp="1" noRot="1" noChangeAspect="1"/>
          </p:cNvSpPr>
          <p:nvPr>
            <p:ph type="sldImg"/>
          </p:nvPr>
        </p:nvSpPr>
        <p:spPr/>
      </p:sp>
      <p:sp>
        <p:nvSpPr>
          <p:cNvPr id="1048607" name="Notes Placeholder 2"/>
          <p:cNvSpPr>
            <a:spLocks noGrp="1"/>
          </p:cNvSpPr>
          <p:nvPr>
            <p:ph type="body" idx="1"/>
          </p:nvPr>
        </p:nvSpPr>
        <p:spPr/>
        <p:txBody>
          <a:bodyPr/>
          <a:lstStyle/>
          <a:p>
            <a:endParaRPr lang="en-US" dirty="0"/>
          </a:p>
        </p:txBody>
      </p:sp>
      <p:sp>
        <p:nvSpPr>
          <p:cNvPr id="1048608"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Slide Image Placeholder 1"/>
          <p:cNvSpPr>
            <a:spLocks noGrp="1" noRot="1" noChangeAspect="1"/>
          </p:cNvSpPr>
          <p:nvPr>
            <p:ph type="sldImg"/>
          </p:nvPr>
        </p:nvSpPr>
        <p:spPr/>
      </p:sp>
      <p:sp>
        <p:nvSpPr>
          <p:cNvPr id="1048619" name="Notes Placeholder 2"/>
          <p:cNvSpPr>
            <a:spLocks noGrp="1"/>
          </p:cNvSpPr>
          <p:nvPr>
            <p:ph type="body" idx="1"/>
          </p:nvPr>
        </p:nvSpPr>
        <p:spPr/>
        <p:txBody>
          <a:bodyPr/>
          <a:lstStyle/>
          <a:p>
            <a:endParaRPr lang="en-US" dirty="0"/>
          </a:p>
        </p:txBody>
      </p:sp>
      <p:sp>
        <p:nvSpPr>
          <p:cNvPr id="1048620"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Slide Image Placeholder 1"/>
          <p:cNvSpPr>
            <a:spLocks noGrp="1" noRot="1" noChangeAspect="1"/>
          </p:cNvSpPr>
          <p:nvPr>
            <p:ph type="sldImg"/>
          </p:nvPr>
        </p:nvSpPr>
        <p:spPr/>
      </p:sp>
      <p:sp>
        <p:nvSpPr>
          <p:cNvPr id="1048661" name="Notes Placeholder 2"/>
          <p:cNvSpPr>
            <a:spLocks noGrp="1"/>
          </p:cNvSpPr>
          <p:nvPr>
            <p:ph type="body" idx="1"/>
          </p:nvPr>
        </p:nvSpPr>
        <p:spPr/>
        <p:txBody>
          <a:bodyPr/>
          <a:lstStyle/>
          <a:p>
            <a:endParaRPr lang="en-US" dirty="0"/>
          </a:p>
        </p:txBody>
      </p:sp>
      <p:sp>
        <p:nvSpPr>
          <p:cNvPr id="1048662"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extBox 2"/>
          <p:cNvSpPr txBox="1"/>
          <p:nvPr/>
        </p:nvSpPr>
        <p:spPr>
          <a:xfrm>
            <a:off x="776123" y="751201"/>
            <a:ext cx="13078153" cy="862287"/>
          </a:xfrm>
          <a:prstGeom prst="rect">
            <a:avLst/>
          </a:prstGeom>
          <a:noFill/>
        </p:spPr>
        <p:txBody>
          <a:bodyPr wrap="square">
            <a:spAutoFit/>
          </a:bodyPr>
          <a:lstStyle/>
          <a:p>
            <a:pPr lvl="1" algn="ctr">
              <a:lnSpc>
                <a:spcPts val="6561"/>
              </a:lnSpc>
            </a:pPr>
            <a:r>
              <a:rPr lang="en-US" sz="4000" b="1" kern="0" spc="-157" dirty="0">
                <a:solidFill>
                  <a:srgbClr val="000000"/>
                </a:solidFill>
                <a:latin typeface="Times New Roman" panose="02020603050405020304" pitchFamily="18" charset="0"/>
                <a:ea typeface="Inter"/>
                <a:cs typeface="Times New Roman" panose="02020603050405020304" pitchFamily="18" charset="0"/>
              </a:rPr>
              <a:t>PRODUCT SALES ANALYSIS</a:t>
            </a:r>
            <a:r>
              <a:rPr lang="en-IN" sz="4000" b="1" kern="0" spc="-157" dirty="0">
                <a:solidFill>
                  <a:srgbClr val="000000"/>
                </a:solidFill>
                <a:latin typeface="Times New Roman" panose="02020603050405020304" pitchFamily="18" charset="0"/>
                <a:ea typeface="Inter"/>
                <a:cs typeface="Times New Roman" panose="02020603050405020304" pitchFamily="18" charset="0"/>
              </a:rPr>
              <a:t> – PHASE 2</a:t>
            </a:r>
            <a:endParaRPr lang="en-US" sz="4000" b="1" dirty="0">
              <a:latin typeface="Times New Roman" panose="02020603050405020304" pitchFamily="18" charset="0"/>
              <a:ea typeface="Inter"/>
              <a:cs typeface="Times New Roman" panose="02020603050405020304" pitchFamily="18" charset="0"/>
            </a:endParaRPr>
          </a:p>
        </p:txBody>
      </p:sp>
      <p:sp>
        <p:nvSpPr>
          <p:cNvPr id="1048598" name="TextBox 4"/>
          <p:cNvSpPr txBox="1"/>
          <p:nvPr/>
        </p:nvSpPr>
        <p:spPr>
          <a:xfrm>
            <a:off x="483616" y="2452738"/>
            <a:ext cx="6752322" cy="3913059"/>
          </a:xfrm>
          <a:prstGeom prst="rect">
            <a:avLst/>
          </a:prstGeom>
          <a:noFill/>
        </p:spPr>
        <p:txBody>
          <a:bodyPr wrap="square">
            <a:spAutoFit/>
          </a:bodyPr>
          <a:lstStyle/>
          <a:p>
            <a:pPr lvl="1" algn="just">
              <a:lnSpc>
                <a:spcPct val="150000"/>
              </a:lnSpc>
            </a:pPr>
            <a:r>
              <a:rPr lang="en-US" sz="2400" dirty="0">
                <a:latin typeface="Times New Roman" panose="02020603050405020304" pitchFamily="18" charset="0"/>
                <a:cs typeface="Times New Roman" panose="02020603050405020304" pitchFamily="18" charset="0"/>
              </a:rPr>
              <a:t>S</a:t>
            </a:r>
            <a:r>
              <a:rPr lang="en-US" sz="2400" b="0" i="0" dirty="0">
                <a:effectLst/>
                <a:latin typeface="Times New Roman" panose="02020603050405020304" pitchFamily="18" charset="0"/>
                <a:cs typeface="Times New Roman" panose="02020603050405020304" pitchFamily="18" charset="0"/>
              </a:rPr>
              <a:t>ales evaluation is reviewing your sales records to become aware of tendencies and patterns. income data permit you to make higher selections approximately your product, pricing, promotions, inventory, patron wishes other factors of your business. sales evaluation may be as simple as reviewing your income figures often.</a:t>
            </a:r>
            <a:endParaRPr lang="en-US" sz="2400" b="1" dirty="0">
              <a:latin typeface="Times New Roman" panose="02020603050405020304" pitchFamily="18" charset="0"/>
              <a:ea typeface="Inter"/>
              <a:cs typeface="Times New Roman" panose="02020603050405020304" pitchFamily="18" charset="0"/>
            </a:endParaRPr>
          </a:p>
        </p:txBody>
      </p:sp>
      <p:pic>
        <p:nvPicPr>
          <p:cNvPr id="3" name="Picture 2">
            <a:extLst>
              <a:ext uri="{FF2B5EF4-FFF2-40B4-BE49-F238E27FC236}">
                <a16:creationId xmlns:a16="http://schemas.microsoft.com/office/drawing/2014/main" id="{C7A6BB95-3ECB-5008-EEFD-BE7AFE101AEF}"/>
              </a:ext>
            </a:extLst>
          </p:cNvPr>
          <p:cNvPicPr>
            <a:picLocks noChangeAspect="1"/>
          </p:cNvPicPr>
          <p:nvPr/>
        </p:nvPicPr>
        <p:blipFill>
          <a:blip r:embed="rId2"/>
          <a:stretch>
            <a:fillRect/>
          </a:stretch>
        </p:blipFill>
        <p:spPr>
          <a:xfrm>
            <a:off x="7906215" y="1613488"/>
            <a:ext cx="6240569" cy="5133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TextBox 2"/>
          <p:cNvSpPr txBox="1"/>
          <p:nvPr/>
        </p:nvSpPr>
        <p:spPr>
          <a:xfrm>
            <a:off x="1400283" y="218660"/>
            <a:ext cx="2077816" cy="707886"/>
          </a:xfrm>
          <a:prstGeom prst="rect">
            <a:avLst/>
          </a:prstGeom>
          <a:noFill/>
        </p:spPr>
        <p:txBody>
          <a:bodyPr wrap="square" rtlCol="0">
            <a:spAutoFit/>
          </a:bodyPr>
          <a:lstStyle/>
          <a:p>
            <a:pPr algn="l"/>
            <a:r>
              <a:rPr lang="en-IN" sz="4000" b="1" i="0" u="none" strike="noStrike" dirty="0">
                <a:solidFill>
                  <a:srgbClr val="443728"/>
                </a:solidFill>
                <a:effectLst/>
                <a:latin typeface="Times New Roman" panose="02020603050405020304" pitchFamily="18" charset="0"/>
                <a:cs typeface="Times New Roman" panose="02020603050405020304" pitchFamily="18" charset="0"/>
              </a:rPr>
              <a:t>Pandas</a:t>
            </a:r>
            <a:endParaRPr lang="en-US" sz="4000" dirty="0">
              <a:latin typeface="Times New Roman" panose="02020603050405020304" pitchFamily="18" charset="0"/>
              <a:cs typeface="Times New Roman" panose="02020603050405020304" pitchFamily="18" charset="0"/>
            </a:endParaRPr>
          </a:p>
        </p:txBody>
      </p:sp>
      <p:sp>
        <p:nvSpPr>
          <p:cNvPr id="1048595" name="TextBox 5"/>
          <p:cNvSpPr txBox="1"/>
          <p:nvPr/>
        </p:nvSpPr>
        <p:spPr>
          <a:xfrm>
            <a:off x="1400283" y="1249931"/>
            <a:ext cx="4787635" cy="6500306"/>
          </a:xfrm>
          <a:prstGeom prst="rect">
            <a:avLst/>
          </a:prstGeom>
          <a:noFill/>
        </p:spPr>
        <p:txBody>
          <a:bodyPr wrap="square" rtlCol="0">
            <a:spAutoFit/>
          </a:bodyPr>
          <a:lstStyle/>
          <a:p>
            <a:pPr algn="just">
              <a:lnSpc>
                <a:spcPct val="150000"/>
              </a:lnSpc>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Data Import: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Pandas reads conveyance datasets from miscellaneous formats in the way that CSV, Excel, SQL databases, or netting sources, into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DataFrame</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makeups.</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Data Exploration: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Pandas supplies tools for investigating and rehashing data, containing methods for examining fundamental statistics, labeling missing principles, and understanding dossier distributions.</a:t>
            </a:r>
            <a:endParaRPr lang="en-IN" sz="20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a:lnSpc>
                <a:spcPct val="150000"/>
              </a:lnSpc>
            </a:pPr>
            <a:r>
              <a:rPr lang="en-IN" sz="2000" b="1" i="0" u="none" strike="noStrike" dirty="0">
                <a:solidFill>
                  <a:srgbClr val="000000"/>
                </a:solidFill>
                <a:effectLst/>
                <a:latin typeface="Times New Roman" panose="02020603050405020304" pitchFamily="18" charset="0"/>
                <a:cs typeface="Times New Roman" panose="02020603050405020304" pitchFamily="18" charset="0"/>
              </a:rPr>
              <a:t>Data Manipulation: </a:t>
            </a:r>
            <a:r>
              <a:rPr lang="en-IN" sz="2000" b="0" i="0" u="none" strike="noStrike" dirty="0">
                <a:solidFill>
                  <a:srgbClr val="000000"/>
                </a:solidFill>
                <a:effectLst/>
                <a:latin typeface="Times New Roman" panose="02020603050405020304" pitchFamily="18" charset="0"/>
                <a:cs typeface="Times New Roman" panose="02020603050405020304" pitchFamily="18" charset="0"/>
              </a:rPr>
              <a:t>Pandas filters, selects, merges, and reshapes dossier capably.</a:t>
            </a:r>
          </a:p>
          <a:p>
            <a:pPr algn="l">
              <a:lnSpc>
                <a:spcPct val="150000"/>
              </a:lnSpc>
            </a:pPr>
            <a:r>
              <a:rPr lang="en-US" sz="2000" b="1" dirty="0">
                <a:latin typeface="Times New Roman" panose="02020603050405020304" pitchFamily="18" charset="0"/>
                <a:cs typeface="Times New Roman" panose="02020603050405020304" pitchFamily="18" charset="0"/>
              </a:rPr>
              <a:t>Time Series Analysis: </a:t>
            </a:r>
            <a:r>
              <a:rPr lang="en-US" sz="2000" dirty="0">
                <a:latin typeface="Times New Roman" panose="02020603050405020304" pitchFamily="18" charset="0"/>
                <a:cs typeface="Times New Roman" panose="02020603050405020304" pitchFamily="18" charset="0"/>
              </a:rPr>
              <a:t>Supports reasoning momentary-related currents in conveyance dossier.</a:t>
            </a:r>
          </a:p>
        </p:txBody>
      </p:sp>
      <p:pic>
        <p:nvPicPr>
          <p:cNvPr id="2097159" name="Picture 6"/>
          <p:cNvPicPr>
            <a:picLocks noChangeAspect="1"/>
          </p:cNvPicPr>
          <p:nvPr/>
        </p:nvPicPr>
        <p:blipFill rotWithShape="1">
          <a:blip r:embed="rId2"/>
          <a:srcRect l="8520" r="27328"/>
          <a:stretch>
            <a:fillRect/>
          </a:stretch>
        </p:blipFill>
        <p:spPr>
          <a:xfrm>
            <a:off x="7315200" y="0"/>
            <a:ext cx="73152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extBox 1"/>
          <p:cNvSpPr txBox="1"/>
          <p:nvPr/>
        </p:nvSpPr>
        <p:spPr>
          <a:xfrm>
            <a:off x="9225756" y="664853"/>
            <a:ext cx="2728351" cy="707886"/>
          </a:xfrm>
          <a:prstGeom prst="rect">
            <a:avLst/>
          </a:prstGeom>
          <a:noFill/>
        </p:spPr>
        <p:txBody>
          <a:bodyPr wrap="square" rtlCol="0">
            <a:spAutoFit/>
          </a:bodyPr>
          <a:lstStyle/>
          <a:p>
            <a:pPr algn="l"/>
            <a:r>
              <a:rPr lang="en-IN" sz="4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Matplotlib</a:t>
            </a:r>
            <a:endParaRPr lang="en-US" sz="4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48590" name="TextBox 2"/>
          <p:cNvSpPr txBox="1"/>
          <p:nvPr/>
        </p:nvSpPr>
        <p:spPr>
          <a:xfrm>
            <a:off x="9225756" y="1692929"/>
            <a:ext cx="4502353" cy="4661276"/>
          </a:xfrm>
          <a:prstGeom prst="rect">
            <a:avLst/>
          </a:prstGeom>
          <a:noFill/>
        </p:spPr>
        <p:txBody>
          <a:bodyPr wrap="square" rtlCol="0">
            <a:spAutoFit/>
          </a:bodyPr>
          <a:lstStyle/>
          <a:p>
            <a:pPr algn="just">
              <a:lnSpc>
                <a:spcPct val="150000"/>
              </a:lnSpc>
            </a:pPr>
            <a:r>
              <a:rPr lang="en-I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Data Visualization: </a:t>
            </a:r>
            <a:r>
              <a:rPr lang="en-IN" sz="200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Matplotlib forges diverse conveyance dossier visualizations.</a:t>
            </a:r>
          </a:p>
          <a:p>
            <a:pPr algn="just">
              <a:lnSpc>
                <a:spcPct val="150000"/>
              </a:lnSpc>
            </a:pPr>
            <a:r>
              <a:rPr lang="en-US"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Exploratory Data Analysis(EDA): </a:t>
            </a:r>
            <a:r>
              <a:rPr lang="en-US" sz="20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Helps survey dossier, find currents, and discover outliers.</a:t>
            </a:r>
            <a:endParaRPr lang="en-IN" sz="20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lnSpc>
                <a:spcPct val="150000"/>
              </a:lnSpc>
            </a:pPr>
            <a:r>
              <a:rPr lang="en-US"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Performance Metrics: </a:t>
            </a:r>
            <a:r>
              <a:rPr lang="en-US" sz="200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Visualizes traffic patterns and effectiveness versification.</a:t>
            </a:r>
            <a:endParaRPr lang="en-IN" sz="200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lnSpc>
                <a:spcPct val="150000"/>
              </a:lnSpc>
            </a:pPr>
            <a:r>
              <a:rPr lang="en-IN" sz="20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Customisation and Interactivity</a:t>
            </a:r>
            <a:r>
              <a:rPr lang="en-IN" sz="20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20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Offers elasticity and interactivity for productive data likeness.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2097157" name="Picture 3"/>
          <p:cNvPicPr>
            <a:picLocks noChangeAspect="1"/>
          </p:cNvPicPr>
          <p:nvPr/>
        </p:nvPicPr>
        <p:blipFill rotWithShape="1">
          <a:blip r:embed="rId2"/>
          <a:srcRect l="12411" r="26650"/>
          <a:stretch>
            <a:fillRect/>
          </a:stretch>
        </p:blipFill>
        <p:spPr>
          <a:xfrm>
            <a:off x="0" y="0"/>
            <a:ext cx="79375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6" name="TextBox 1048575"/>
          <p:cNvSpPr txBox="1"/>
          <p:nvPr/>
        </p:nvSpPr>
        <p:spPr>
          <a:xfrm>
            <a:off x="1060084" y="305212"/>
            <a:ext cx="4000000" cy="707886"/>
          </a:xfrm>
          <a:prstGeom prst="rect">
            <a:avLst/>
          </a:prstGeom>
        </p:spPr>
        <p:txBody>
          <a:bodyPr wrap="square" rtlCol="0">
            <a:spAutoFit/>
          </a:bodyPr>
          <a:lstStyle/>
          <a:p>
            <a:r>
              <a:rPr lang="en-US" sz="4000" b="1" dirty="0">
                <a:solidFill>
                  <a:srgbClr val="000000"/>
                </a:solidFill>
                <a:latin typeface="Times New Roman" panose="02020603050405020304" pitchFamily="18" charset="0"/>
                <a:cs typeface="Times New Roman" panose="02020603050405020304" pitchFamily="18" charset="0"/>
              </a:rPr>
              <a:t>Algorithms</a:t>
            </a:r>
            <a:endParaRPr lang="en-IN" sz="2800" b="1" dirty="0">
              <a:solidFill>
                <a:srgbClr val="000000"/>
              </a:solidFill>
              <a:latin typeface="Times New Roman" panose="02020603050405020304" pitchFamily="18" charset="0"/>
              <a:cs typeface="Times New Roman" panose="02020603050405020304" pitchFamily="18" charset="0"/>
            </a:endParaRPr>
          </a:p>
        </p:txBody>
      </p:sp>
      <p:pic>
        <p:nvPicPr>
          <p:cNvPr id="2097152" name="Picture 2097151"/>
          <p:cNvPicPr>
            <a:picLocks/>
          </p:cNvPicPr>
          <p:nvPr/>
        </p:nvPicPr>
        <p:blipFill>
          <a:blip r:embed="rId2"/>
          <a:stretch>
            <a:fillRect/>
          </a:stretch>
        </p:blipFill>
        <p:spPr>
          <a:xfrm>
            <a:off x="5667756" y="1057653"/>
            <a:ext cx="3434663" cy="2750552"/>
          </a:xfrm>
          <a:prstGeom prst="rect">
            <a:avLst/>
          </a:prstGeom>
        </p:spPr>
      </p:pic>
      <p:pic>
        <p:nvPicPr>
          <p:cNvPr id="2097153" name="Picture 2097152"/>
          <p:cNvPicPr>
            <a:picLocks/>
          </p:cNvPicPr>
          <p:nvPr/>
        </p:nvPicPr>
        <p:blipFill>
          <a:blip r:embed="rId3"/>
          <a:stretch>
            <a:fillRect/>
          </a:stretch>
        </p:blipFill>
        <p:spPr>
          <a:xfrm>
            <a:off x="632097" y="1760705"/>
            <a:ext cx="4000001" cy="2047500"/>
          </a:xfrm>
          <a:prstGeom prst="rect">
            <a:avLst/>
          </a:prstGeom>
        </p:spPr>
      </p:pic>
      <p:sp>
        <p:nvSpPr>
          <p:cNvPr id="1048577" name="TextBox 1048576"/>
          <p:cNvSpPr txBox="1"/>
          <p:nvPr/>
        </p:nvSpPr>
        <p:spPr>
          <a:xfrm>
            <a:off x="6637384" y="15456060"/>
            <a:ext cx="4000000" cy="510540"/>
          </a:xfrm>
          <a:prstGeom prst="rect">
            <a:avLst/>
          </a:prstGeom>
        </p:spPr>
        <p:txBody>
          <a:bodyPr wrap="square" rtlCol="0">
            <a:spAutoFit/>
          </a:bodyPr>
          <a:lstStyle/>
          <a:p>
            <a:endParaRPr lang="en-IN" sz="2800">
              <a:solidFill>
                <a:srgbClr val="000000"/>
              </a:solidFill>
            </a:endParaRPr>
          </a:p>
        </p:txBody>
      </p:sp>
      <p:pic>
        <p:nvPicPr>
          <p:cNvPr id="2097154" name="Picture 2097153"/>
          <p:cNvPicPr>
            <a:picLocks/>
          </p:cNvPicPr>
          <p:nvPr/>
        </p:nvPicPr>
        <p:blipFill>
          <a:blip r:embed="rId4"/>
          <a:stretch>
            <a:fillRect/>
          </a:stretch>
        </p:blipFill>
        <p:spPr>
          <a:xfrm>
            <a:off x="10138078" y="925907"/>
            <a:ext cx="3354491" cy="2882298"/>
          </a:xfrm>
          <a:prstGeom prst="rect">
            <a:avLst/>
          </a:prstGeom>
        </p:spPr>
      </p:pic>
      <p:sp>
        <p:nvSpPr>
          <p:cNvPr id="1048578" name="TextBox 1048577"/>
          <p:cNvSpPr txBox="1"/>
          <p:nvPr/>
        </p:nvSpPr>
        <p:spPr>
          <a:xfrm>
            <a:off x="5356680" y="4133388"/>
            <a:ext cx="3917040" cy="2345322"/>
          </a:xfrm>
          <a:prstGeom prst="rect">
            <a:avLst/>
          </a:prstGeom>
        </p:spPr>
        <p:txBody>
          <a:bodyPr wrap="square" rtlCol="0">
            <a:spAutoFit/>
          </a:bodyPr>
          <a:lstStyle/>
          <a:p>
            <a:pPr algn="just">
              <a:lnSpc>
                <a:spcPct val="150000"/>
              </a:lnSpc>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K-most forthcoming neighbors (KNN) is a type of directed learning invention secondhand for two together regression and categorization.</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48579" name="TextBox 1048578"/>
          <p:cNvSpPr txBox="1"/>
          <p:nvPr/>
        </p:nvSpPr>
        <p:spPr>
          <a:xfrm>
            <a:off x="632097" y="4114800"/>
            <a:ext cx="4000000" cy="2806987"/>
          </a:xfrm>
          <a:prstGeom prst="rect">
            <a:avLst/>
          </a:prstGeom>
        </p:spPr>
        <p:txBody>
          <a:bodyPr wrap="square" rtlCol="0">
            <a:spAutoFit/>
          </a:bodyPr>
          <a:lstStyle/>
          <a:p>
            <a:pPr algn="just">
              <a:lnSpc>
                <a:spcPct val="150000"/>
              </a:lnSpc>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 CNN is a somewhat network construction for deep knowledge algorithms and is expressly secondhand for image acknowledgment and tasks that include the deal with of pel dossier.</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48672" name="TextBox 1048671"/>
          <p:cNvSpPr txBox="1"/>
          <p:nvPr/>
        </p:nvSpPr>
        <p:spPr>
          <a:xfrm>
            <a:off x="9963249" y="4114800"/>
            <a:ext cx="3856548" cy="2345322"/>
          </a:xfrm>
          <a:prstGeom prst="rect">
            <a:avLst/>
          </a:prstGeom>
        </p:spPr>
        <p:txBody>
          <a:bodyPr wrap="square" rtlCol="0">
            <a:spAutoFit/>
          </a:bodyPr>
          <a:lstStyle/>
          <a:p>
            <a:pPr algn="just">
              <a:lnSpc>
                <a:spcPct val="150000"/>
              </a:lnSpc>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Gradient assault is an repetitive growth invention for judgment the local minimum of a function. To find the local minimum of a function utilizing slope lowering.</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Picture 2097154"/>
          <p:cNvPicPr>
            <a:picLocks/>
          </p:cNvPicPr>
          <p:nvPr/>
        </p:nvPicPr>
        <p:blipFill rotWithShape="1">
          <a:blip r:embed="rId2"/>
          <a:srcRect r="17453" b="4629"/>
          <a:stretch/>
        </p:blipFill>
        <p:spPr>
          <a:xfrm>
            <a:off x="6553201" y="0"/>
            <a:ext cx="8077199" cy="8229600"/>
          </a:xfrm>
          <a:prstGeom prst="rect">
            <a:avLst/>
          </a:prstGeom>
        </p:spPr>
      </p:pic>
      <p:sp>
        <p:nvSpPr>
          <p:cNvPr id="1048581" name="TextBox 1048580"/>
          <p:cNvSpPr txBox="1"/>
          <p:nvPr/>
        </p:nvSpPr>
        <p:spPr>
          <a:xfrm>
            <a:off x="301793" y="1296316"/>
            <a:ext cx="6251408" cy="1015663"/>
          </a:xfrm>
          <a:prstGeom prst="rect">
            <a:avLst/>
          </a:prstGeom>
        </p:spPr>
        <p:txBody>
          <a:bodyPr wrap="square" rtlCol="0">
            <a:spAutoFit/>
          </a:bodyPr>
          <a:lstStyle/>
          <a:p>
            <a:r>
              <a:rPr lang="en-US" sz="3000" b="1" dirty="0">
                <a:solidFill>
                  <a:srgbClr val="000000"/>
                </a:solidFill>
                <a:latin typeface="Times New Roman" panose="02020603050405020304" pitchFamily="18" charset="0"/>
                <a:cs typeface="Times New Roman" panose="02020603050405020304" pitchFamily="18" charset="0"/>
              </a:rPr>
              <a:t>Convolutional Neural Network (CNN) </a:t>
            </a:r>
            <a:endParaRPr lang="en-IN" sz="3000" b="1" dirty="0">
              <a:solidFill>
                <a:srgbClr val="0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A51D73B-341F-5BB3-A6F1-D310E7A1041A}"/>
              </a:ext>
            </a:extLst>
          </p:cNvPr>
          <p:cNvSpPr txBox="1"/>
          <p:nvPr/>
        </p:nvSpPr>
        <p:spPr>
          <a:xfrm>
            <a:off x="301793" y="2636873"/>
            <a:ext cx="4911496" cy="3268652"/>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A Convolutional Neural Network (CNN) is a type of deep education treasure that is specifically suitable for image acknowledgment and dispose of tasks. It is made up of diversified coatings, including convolutional tiers, combining layers, and adequately affiliated tiers.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extBox 1048585"/>
          <p:cNvSpPr txBox="1"/>
          <p:nvPr/>
        </p:nvSpPr>
        <p:spPr>
          <a:xfrm>
            <a:off x="2765770" y="15997453"/>
            <a:ext cx="6775064" cy="510540"/>
          </a:xfrm>
          <a:prstGeom prst="rect">
            <a:avLst/>
          </a:prstGeom>
        </p:spPr>
        <p:txBody>
          <a:bodyPr wrap="square" rtlCol="0">
            <a:spAutoFit/>
          </a:bodyPr>
          <a:lstStyle/>
          <a:p>
            <a:endParaRPr lang="en-IN" sz="2800">
              <a:solidFill>
                <a:srgbClr val="000000"/>
              </a:solidFill>
            </a:endParaRPr>
          </a:p>
        </p:txBody>
      </p:sp>
      <p:pic>
        <p:nvPicPr>
          <p:cNvPr id="2097156" name="Picture 2097155"/>
          <p:cNvPicPr>
            <a:picLocks/>
          </p:cNvPicPr>
          <p:nvPr/>
        </p:nvPicPr>
        <p:blipFill rotWithShape="1">
          <a:blip r:embed="rId2"/>
          <a:srcRect l="6431" r="32227" b="5324"/>
          <a:stretch/>
        </p:blipFill>
        <p:spPr>
          <a:xfrm>
            <a:off x="7612332" y="0"/>
            <a:ext cx="7018068" cy="8229600"/>
          </a:xfrm>
          <a:prstGeom prst="rect">
            <a:avLst/>
          </a:prstGeom>
        </p:spPr>
      </p:pic>
      <p:sp>
        <p:nvSpPr>
          <p:cNvPr id="1048587" name="TextBox 1048586"/>
          <p:cNvSpPr txBox="1"/>
          <p:nvPr/>
        </p:nvSpPr>
        <p:spPr>
          <a:xfrm>
            <a:off x="269962" y="1379261"/>
            <a:ext cx="7045238" cy="584775"/>
          </a:xfrm>
          <a:prstGeom prst="rect">
            <a:avLst/>
          </a:prstGeom>
        </p:spPr>
        <p:txBody>
          <a:bodyPr wrap="square" rtlCol="0">
            <a:spAutoFit/>
          </a:bodyPr>
          <a:lstStyle/>
          <a:p>
            <a:r>
              <a:rPr lang="en-US" sz="3200" b="1" dirty="0">
                <a:solidFill>
                  <a:srgbClr val="000000"/>
                </a:solidFill>
                <a:latin typeface="Times New Roman" panose="02020603050405020304" pitchFamily="18" charset="0"/>
                <a:cs typeface="Times New Roman" panose="02020603050405020304" pitchFamily="18" charset="0"/>
              </a:rPr>
              <a:t>K-Nearest Neighbors (</a:t>
            </a:r>
            <a:r>
              <a:rPr lang="en-IN" sz="3200" b="1" dirty="0">
                <a:solidFill>
                  <a:srgbClr val="000000"/>
                </a:solidFill>
                <a:latin typeface="Times New Roman" panose="02020603050405020304" pitchFamily="18" charset="0"/>
                <a:cs typeface="Times New Roman" panose="02020603050405020304" pitchFamily="18" charset="0"/>
              </a:rPr>
              <a:t>KNN</a:t>
            </a:r>
            <a:r>
              <a:rPr lang="en-US" sz="3200" b="1" dirty="0">
                <a:solidFill>
                  <a:srgbClr val="000000"/>
                </a:solidFill>
                <a:latin typeface="Times New Roman" panose="02020603050405020304" pitchFamily="18" charset="0"/>
                <a:cs typeface="Times New Roman" panose="02020603050405020304" pitchFamily="18" charset="0"/>
              </a:rPr>
              <a:t>) Algorithm</a:t>
            </a:r>
            <a:endParaRPr lang="en-IN" sz="3200" b="1" dirty="0">
              <a:solidFill>
                <a:srgbClr val="000000"/>
              </a:solidFill>
              <a:latin typeface="Times New Roman" panose="02020603050405020304" pitchFamily="18" charset="0"/>
              <a:cs typeface="Times New Roman" panose="02020603050405020304" pitchFamily="18" charset="0"/>
            </a:endParaRPr>
          </a:p>
        </p:txBody>
      </p:sp>
      <p:sp>
        <p:nvSpPr>
          <p:cNvPr id="1048588" name="TextBox 1048587"/>
          <p:cNvSpPr txBox="1"/>
          <p:nvPr/>
        </p:nvSpPr>
        <p:spPr>
          <a:xfrm rot="15593">
            <a:off x="280059" y="2614040"/>
            <a:ext cx="6738540" cy="3730317"/>
          </a:xfrm>
          <a:prstGeom prst="rect">
            <a:avLst/>
          </a:prstGeom>
        </p:spPr>
        <p:txBody>
          <a:bodyPr wrap="square" rtlCol="0">
            <a:spAutoFit/>
          </a:bodyPr>
          <a:lstStyle/>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The k-most forthcoming neighbors invention, also known as KNN or k-NN, is a non-parametric, directed education classifier, that uses closeness to make classifications or forecasts about the arrangement of an individual dossier point. While it maybe used for either reversion or categorization questions, it is typically secondhand as a categorization treasure, occupied off the assumption that identical points maybe raise familiar one another.</a:t>
            </a:r>
            <a:endParaRPr lang="en-IN" sz="20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extBox 1048590"/>
          <p:cNvSpPr txBox="1"/>
          <p:nvPr/>
        </p:nvSpPr>
        <p:spPr>
          <a:xfrm>
            <a:off x="323851" y="1950197"/>
            <a:ext cx="5323564" cy="584775"/>
          </a:xfrm>
          <a:prstGeom prst="rect">
            <a:avLst/>
          </a:prstGeom>
        </p:spPr>
        <p:txBody>
          <a:bodyPr wrap="square" rtlCol="0">
            <a:spAutoFit/>
          </a:bodyPr>
          <a:lstStyle/>
          <a:p>
            <a:r>
              <a:rPr lang="en-US" sz="3200" b="1" dirty="0">
                <a:solidFill>
                  <a:srgbClr val="000000"/>
                </a:solidFill>
                <a:latin typeface="Times New Roman" panose="02020603050405020304" pitchFamily="18" charset="0"/>
                <a:cs typeface="Times New Roman" panose="02020603050405020304" pitchFamily="18" charset="0"/>
              </a:rPr>
              <a:t>Gradient Descent Algorithm</a:t>
            </a:r>
            <a:endParaRPr lang="en-IN" sz="3200" b="1" dirty="0">
              <a:solidFill>
                <a:srgbClr val="000000"/>
              </a:solidFill>
              <a:latin typeface="Times New Roman" panose="02020603050405020304" pitchFamily="18" charset="0"/>
              <a:cs typeface="Times New Roman" panose="02020603050405020304" pitchFamily="18" charset="0"/>
            </a:endParaRPr>
          </a:p>
        </p:txBody>
      </p:sp>
      <p:pic>
        <p:nvPicPr>
          <p:cNvPr id="2097158" name="Picture 2097157"/>
          <p:cNvPicPr>
            <a:picLocks/>
          </p:cNvPicPr>
          <p:nvPr/>
        </p:nvPicPr>
        <p:blipFill rotWithShape="1">
          <a:blip r:embed="rId2"/>
          <a:srcRect l="4797" r="40784" b="5735"/>
          <a:stretch/>
        </p:blipFill>
        <p:spPr>
          <a:xfrm>
            <a:off x="7315201" y="0"/>
            <a:ext cx="7315200" cy="8229600"/>
          </a:xfrm>
          <a:prstGeom prst="rect">
            <a:avLst/>
          </a:prstGeom>
        </p:spPr>
      </p:pic>
      <p:sp>
        <p:nvSpPr>
          <p:cNvPr id="1048592" name="TextBox 1048591"/>
          <p:cNvSpPr txBox="1"/>
          <p:nvPr/>
        </p:nvSpPr>
        <p:spPr>
          <a:xfrm>
            <a:off x="968838" y="14914956"/>
            <a:ext cx="4000000" cy="510540"/>
          </a:xfrm>
          <a:prstGeom prst="rect">
            <a:avLst/>
          </a:prstGeom>
        </p:spPr>
        <p:txBody>
          <a:bodyPr wrap="square" rtlCol="0">
            <a:spAutoFit/>
          </a:bodyPr>
          <a:lstStyle/>
          <a:p>
            <a:endParaRPr lang="en-IN" sz="2800">
              <a:solidFill>
                <a:srgbClr val="000000"/>
              </a:solidFill>
            </a:endParaRPr>
          </a:p>
        </p:txBody>
      </p:sp>
      <p:sp>
        <p:nvSpPr>
          <p:cNvPr id="1048593" name="TextBox 1048592"/>
          <p:cNvSpPr txBox="1"/>
          <p:nvPr/>
        </p:nvSpPr>
        <p:spPr>
          <a:xfrm>
            <a:off x="323851" y="2802928"/>
            <a:ext cx="6572250" cy="4457952"/>
          </a:xfrm>
          <a:prstGeom prst="rect">
            <a:avLst/>
          </a:prstGeom>
        </p:spPr>
        <p:txBody>
          <a:bodyPr wrap="square" rtlCol="0">
            <a:spAutoFit/>
          </a:bodyPr>
          <a:lstStyle/>
          <a:p>
            <a:pPr algn="just">
              <a:lnSpc>
                <a:spcPct val="150000"/>
              </a:lnSpc>
            </a:pPr>
            <a:r>
              <a:rPr lang="en-US" sz="2400" dirty="0">
                <a:solidFill>
                  <a:srgbClr val="000000"/>
                </a:solidFill>
                <a:latin typeface="Times New Roman" panose="02020603050405020304" pitchFamily="18" charset="0"/>
                <a:cs typeface="Times New Roman" panose="02020603050405020304" pitchFamily="18" charset="0"/>
              </a:rPr>
              <a:t>Gradient deterioration is an growth algorithm that is usually-used to train machine intelligence models and affecting animate nerve organs networks. Training data helps these models discover over occasion, and the cost function inside slope descent particularly acts as a instrument that measures atmospheric pressure, measure allure accuracy accompanying each redundancy of limit revises.</a:t>
            </a:r>
            <a:endParaRPr lang="en-IN" sz="24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C66128-A502-F287-AFDA-E2607B6B64E4}"/>
              </a:ext>
            </a:extLst>
          </p:cNvPr>
          <p:cNvSpPr txBox="1"/>
          <p:nvPr/>
        </p:nvSpPr>
        <p:spPr>
          <a:xfrm>
            <a:off x="2419815" y="848456"/>
            <a:ext cx="3041757" cy="707886"/>
          </a:xfrm>
          <a:prstGeom prst="rect">
            <a:avLst/>
          </a:prstGeom>
          <a:noFill/>
        </p:spPr>
        <p:txBody>
          <a:bodyPr wrap="square">
            <a:spAutoFit/>
          </a:bodyPr>
          <a:lstStyle/>
          <a:p>
            <a:r>
              <a:rPr lang="en-US" sz="4000" b="1" dirty="0">
                <a:solidFill>
                  <a:srgbClr val="000000"/>
                </a:solidFill>
                <a:latin typeface="Inter"/>
              </a:rPr>
              <a:t>CONCLUSION</a:t>
            </a:r>
            <a:endParaRPr lang="en-IN" sz="4000" b="1" dirty="0">
              <a:solidFill>
                <a:srgbClr val="000000"/>
              </a:solidFill>
              <a:latin typeface="Inter"/>
            </a:endParaRPr>
          </a:p>
        </p:txBody>
      </p:sp>
      <p:sp>
        <p:nvSpPr>
          <p:cNvPr id="7" name="TextBox 6">
            <a:extLst>
              <a:ext uri="{FF2B5EF4-FFF2-40B4-BE49-F238E27FC236}">
                <a16:creationId xmlns:a16="http://schemas.microsoft.com/office/drawing/2014/main" id="{76676730-2757-6633-15D9-45999B225895}"/>
              </a:ext>
            </a:extLst>
          </p:cNvPr>
          <p:cNvSpPr txBox="1"/>
          <p:nvPr/>
        </p:nvSpPr>
        <p:spPr>
          <a:xfrm>
            <a:off x="2095755" y="1909304"/>
            <a:ext cx="12021689" cy="51153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conclusion, the combination of data  birth, data visualization, and machine  literacy algorithms, including Convolutional Neural Networks( CNN), K- Nearest Neighbors( KNN), and Gradient Descent, offers a  important approach to data analysis and prophetic  modeling within the </a:t>
            </a:r>
            <a:r>
              <a:rPr lang="en-US" sz="2000" dirty="0" err="1">
                <a:latin typeface="Times New Roman" panose="02020603050405020304" pitchFamily="18" charset="0"/>
                <a:cs typeface="Times New Roman" panose="02020603050405020304" pitchFamily="18" charset="0"/>
              </a:rPr>
              <a:t>Jupyter</a:t>
            </a:r>
            <a:r>
              <a:rPr lang="en-US" sz="2000" dirty="0">
                <a:latin typeface="Times New Roman" panose="02020603050405020304" pitchFamily="18" charset="0"/>
                <a:cs typeface="Times New Roman" panose="02020603050405020304" pitchFamily="18" charset="0"/>
              </a:rPr>
              <a:t> Tablet  terrain. Data  birth is the foundational step, where applicable information is collected and preprocessed. Data visualization aids in understanding and presenting complex data patterns and trends, enhancing interpretability. The integration of machine  literacy algorithms like CNN for image analysis, KNN for bracket, and grade Descent for optimization empowers data- driven decision-  timber.   This holistic approach enables data scientists and judges to  prize  perceptivity,  make prophetic  models, and make informed  opinions, eventually  unleashing the  eventuality of data for  colorful  operations, from computer vision to pattern recognition and optimization problems.   </a:t>
            </a:r>
            <a:r>
              <a:rPr lang="en-US" sz="2000" dirty="0" err="1">
                <a:latin typeface="Times New Roman" panose="02020603050405020304" pitchFamily="18" charset="0"/>
                <a:cs typeface="Times New Roman" panose="02020603050405020304" pitchFamily="18" charset="0"/>
              </a:rPr>
              <a:t>Jupyter</a:t>
            </a:r>
            <a:r>
              <a:rPr lang="en-US" sz="2000" dirty="0">
                <a:latin typeface="Times New Roman" panose="02020603050405020304" pitchFamily="18" charset="0"/>
                <a:cs typeface="Times New Roman" panose="02020603050405020304" pitchFamily="18" charset="0"/>
              </a:rPr>
              <a:t> Notebook serves as an excellent platform for seamlessly integrating these  factors and fostering collaboration and attestation throughout the data analysis and machine  literacy process. </a:t>
            </a:r>
          </a:p>
        </p:txBody>
      </p:sp>
      <p:pic>
        <p:nvPicPr>
          <p:cNvPr id="2" name="Image 1" descr="preencoded.png">
            <a:extLst>
              <a:ext uri="{FF2B5EF4-FFF2-40B4-BE49-F238E27FC236}">
                <a16:creationId xmlns:a16="http://schemas.microsoft.com/office/drawing/2014/main" id="{1EFF56C5-D16B-9A1B-0474-111081197FF4}"/>
              </a:ext>
            </a:extLst>
          </p:cNvPr>
          <p:cNvPicPr>
            <a:picLocks noChangeAspect="1"/>
          </p:cNvPicPr>
          <p:nvPr/>
        </p:nvPicPr>
        <p:blipFill>
          <a:blip r:embed="rId2"/>
          <a:stretch>
            <a:fillRect/>
          </a:stretch>
        </p:blipFill>
        <p:spPr>
          <a:xfrm>
            <a:off x="0" y="0"/>
            <a:ext cx="2419815" cy="3629723"/>
          </a:xfrm>
          <a:prstGeom prst="rect">
            <a:avLst/>
          </a:prstGeom>
        </p:spPr>
      </p:pic>
    </p:spTree>
    <p:extLst>
      <p:ext uri="{BB962C8B-B14F-4D97-AF65-F5344CB8AC3E}">
        <p14:creationId xmlns:p14="http://schemas.microsoft.com/office/powerpoint/2010/main" val="350088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048600" name="Shape 0"/>
          <p:cNvSpPr/>
          <p:nvPr/>
        </p:nvSpPr>
        <p:spPr>
          <a:xfrm>
            <a:off x="0" y="0"/>
            <a:ext cx="14630400" cy="8229600"/>
          </a:xfrm>
          <a:prstGeom prst="rect">
            <a:avLst/>
          </a:prstGeom>
          <a:solidFill>
            <a:srgbClr val="F6F4F4"/>
          </a:solidFill>
        </p:spPr>
        <p:txBody>
          <a:bodyPr/>
          <a:lstStyle/>
          <a:p>
            <a:endParaRPr lang="en-US"/>
          </a:p>
        </p:txBody>
      </p:sp>
      <p:sp>
        <p:nvSpPr>
          <p:cNvPr id="1048601" name="Shape 1"/>
          <p:cNvSpPr/>
          <p:nvPr/>
        </p:nvSpPr>
        <p:spPr>
          <a:xfrm>
            <a:off x="0" y="0"/>
            <a:ext cx="14630400" cy="8229600"/>
          </a:xfrm>
          <a:prstGeom prst="rect">
            <a:avLst/>
          </a:prstGeom>
          <a:solidFill>
            <a:srgbClr val="FFFFFF"/>
          </a:solidFill>
          <a:ln w="13811">
            <a:solidFill>
              <a:srgbClr val="E5E0DF"/>
            </a:solidFill>
            <a:prstDash val="solid"/>
          </a:ln>
        </p:spPr>
        <p:txBody>
          <a:bodyPr/>
          <a:lstStyle/>
          <a:p>
            <a:endParaRPr lang="en-US"/>
          </a:p>
        </p:txBody>
      </p:sp>
      <p:sp>
        <p:nvSpPr>
          <p:cNvPr id="1048602" name="Text 2"/>
          <p:cNvSpPr/>
          <p:nvPr/>
        </p:nvSpPr>
        <p:spPr>
          <a:xfrm>
            <a:off x="5913288" y="407727"/>
            <a:ext cx="7477601" cy="1812995"/>
          </a:xfrm>
          <a:prstGeom prst="rect">
            <a:avLst/>
          </a:prstGeom>
          <a:solidFill>
            <a:schemeClr val="bg1"/>
          </a:solidFill>
        </p:spPr>
        <p:txBody>
          <a:bodyPr wrap="square" rtlCol="0" anchor="t"/>
          <a:lstStyle/>
          <a:p>
            <a:pPr marL="0" indent="0">
              <a:lnSpc>
                <a:spcPts val="6561"/>
              </a:lnSpc>
              <a:buNone/>
            </a:pPr>
            <a:r>
              <a:rPr lang="en-US" sz="5249" b="1" kern="0" spc="-157" dirty="0">
                <a:solidFill>
                  <a:srgbClr val="000000"/>
                </a:solidFill>
                <a:latin typeface="Inter" pitchFamily="34" charset="0"/>
                <a:ea typeface="Inter" pitchFamily="34" charset="-122"/>
                <a:cs typeface="Inter" pitchFamily="34" charset="-120"/>
              </a:rPr>
              <a:t>Data Extraction: </a:t>
            </a:r>
            <a:r>
              <a:rPr lang="en-US" sz="5249" b="1" kern="0" spc="-157" dirty="0">
                <a:latin typeface="Inter" pitchFamily="34" charset="0"/>
                <a:ea typeface="Inter" pitchFamily="34" charset="-122"/>
                <a:cs typeface="Inter" pitchFamily="34" charset="-120"/>
              </a:rPr>
              <a:t>Unleashing</a:t>
            </a:r>
            <a:r>
              <a:rPr lang="en-US" sz="5249" b="1" kern="0" spc="-157" dirty="0">
                <a:solidFill>
                  <a:srgbClr val="000000"/>
                </a:solidFill>
                <a:latin typeface="Inter" pitchFamily="34" charset="0"/>
                <a:ea typeface="Inter" pitchFamily="34" charset="-122"/>
                <a:cs typeface="Inter" pitchFamily="34" charset="-120"/>
              </a:rPr>
              <a:t> the Power of Information</a:t>
            </a:r>
            <a:endParaRPr lang="en-US" sz="5249" dirty="0"/>
          </a:p>
        </p:txBody>
      </p:sp>
      <p:sp>
        <p:nvSpPr>
          <p:cNvPr id="1048603" name="Text 3"/>
          <p:cNvSpPr/>
          <p:nvPr/>
        </p:nvSpPr>
        <p:spPr>
          <a:xfrm>
            <a:off x="5913288" y="3689760"/>
            <a:ext cx="7883912" cy="3547379"/>
          </a:xfrm>
          <a:prstGeom prst="rect">
            <a:avLst/>
          </a:prstGeom>
          <a:noFill/>
        </p:spPr>
        <p:txBody>
          <a:bodyPr wrap="square" rtlCol="0" anchor="t"/>
          <a:lstStyle/>
          <a:p>
            <a:pPr marL="0" indent="0">
              <a:lnSpc>
                <a:spcPts val="2799"/>
              </a:lnSpc>
              <a:buNone/>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Information Extract is the exercise of choosing data from one or more resources for the purpose of storing it, transforming it, integrating it and analyzing it for business intelligence or  superior analytics. facts extracts take all or a part of records from a supply, and is the first step inside the procedure referred to as ETL: Extract, rework and cargo for turning supply records into relevant, correct evaluation-prepared statistics merchandise that may be used to create actionable insights and analytics.</a:t>
            </a:r>
          </a:p>
        </p:txBody>
      </p:sp>
      <p:sp>
        <p:nvSpPr>
          <p:cNvPr id="1048604" name="Shape 4"/>
          <p:cNvSpPr/>
          <p:nvPr/>
        </p:nvSpPr>
        <p:spPr>
          <a:xfrm>
            <a:off x="6319599" y="5989320"/>
            <a:ext cx="355402" cy="355402"/>
          </a:xfrm>
          <a:prstGeom prst="roundRect">
            <a:avLst>
              <a:gd name="adj" fmla="val 25726039"/>
            </a:avLst>
          </a:prstGeom>
          <a:noFill/>
          <a:ln w="7620">
            <a:solidFill>
              <a:srgbClr val="FFFFFF"/>
            </a:solidFill>
            <a:prstDash val="solid"/>
          </a:ln>
        </p:spPr>
        <p:txBody>
          <a:bodyPr/>
          <a:lstStyle/>
          <a:p>
            <a:endParaRPr lang="en-US"/>
          </a:p>
        </p:txBody>
      </p:sp>
      <p:sp>
        <p:nvSpPr>
          <p:cNvPr id="1048605" name="Text 5"/>
          <p:cNvSpPr/>
          <p:nvPr/>
        </p:nvSpPr>
        <p:spPr>
          <a:xfrm>
            <a:off x="6786086" y="5994797"/>
            <a:ext cx="1338024" cy="388858"/>
          </a:xfrm>
          <a:prstGeom prst="rect">
            <a:avLst/>
          </a:prstGeom>
          <a:noFill/>
        </p:spPr>
        <p:txBody>
          <a:bodyPr wrap="none" rtlCol="0" anchor="t"/>
          <a:lstStyle/>
          <a:p>
            <a:pPr marL="0" indent="0" algn="l">
              <a:lnSpc>
                <a:spcPts val="3062"/>
              </a:lnSpc>
              <a:buNone/>
            </a:pPr>
            <a:endParaRPr lang="en-US" sz="2187" dirty="0"/>
          </a:p>
        </p:txBody>
      </p:sp>
      <p:pic>
        <p:nvPicPr>
          <p:cNvPr id="2" name="Image 1" descr="preencoded.png">
            <a:extLst>
              <a:ext uri="{FF2B5EF4-FFF2-40B4-BE49-F238E27FC236}">
                <a16:creationId xmlns:a16="http://schemas.microsoft.com/office/drawing/2014/main" id="{C40802BE-6965-6835-68B8-AC17DBFD6B7E}"/>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048609" name="Shape 0"/>
          <p:cNvSpPr/>
          <p:nvPr/>
        </p:nvSpPr>
        <p:spPr>
          <a:xfrm>
            <a:off x="0" y="0"/>
            <a:ext cx="14630400" cy="8229600"/>
          </a:xfrm>
          <a:prstGeom prst="rect">
            <a:avLst/>
          </a:prstGeom>
          <a:solidFill>
            <a:srgbClr val="F6F4F4"/>
          </a:solidFill>
        </p:spPr>
        <p:txBody>
          <a:bodyPr/>
          <a:lstStyle/>
          <a:p>
            <a:endParaRPr lang="en-US"/>
          </a:p>
        </p:txBody>
      </p:sp>
      <p:sp>
        <p:nvSpPr>
          <p:cNvPr id="1048610" name="Shape 1"/>
          <p:cNvSpPr/>
          <p:nvPr/>
        </p:nvSpPr>
        <p:spPr>
          <a:xfrm>
            <a:off x="-60" y="-23354"/>
            <a:ext cx="14630400" cy="8229600"/>
          </a:xfrm>
          <a:prstGeom prst="rect">
            <a:avLst/>
          </a:prstGeom>
          <a:solidFill>
            <a:srgbClr val="FFFFFF"/>
          </a:solidFill>
          <a:ln w="13811">
            <a:solidFill>
              <a:srgbClr val="E5E0DF"/>
            </a:solidFill>
            <a:prstDash val="solid"/>
          </a:ln>
        </p:spPr>
        <p:txBody>
          <a:bodyPr/>
          <a:lstStyle/>
          <a:p>
            <a:endParaRPr lang="en-US"/>
          </a:p>
        </p:txBody>
      </p:sp>
      <p:sp>
        <p:nvSpPr>
          <p:cNvPr id="1048611" name="Text 2"/>
          <p:cNvSpPr/>
          <p:nvPr/>
        </p:nvSpPr>
        <p:spPr>
          <a:xfrm>
            <a:off x="3186409" y="837393"/>
            <a:ext cx="9797671" cy="755042"/>
          </a:xfrm>
          <a:prstGeom prst="rect">
            <a:avLst/>
          </a:prstGeom>
          <a:noFill/>
        </p:spPr>
        <p:txBody>
          <a:bodyPr wrap="none" rtlCol="0" anchor="t"/>
          <a:lstStyle/>
          <a:p>
            <a:pPr marL="0" indent="0">
              <a:lnSpc>
                <a:spcPts val="5468"/>
              </a:lnSpc>
              <a:buNone/>
            </a:pPr>
            <a:r>
              <a:rPr lang="en-US" sz="4374" b="1" kern="0" spc="-131" dirty="0">
                <a:solidFill>
                  <a:srgbClr val="000000"/>
                </a:solidFill>
                <a:latin typeface="Times New Roman" panose="02020603050405020304" pitchFamily="18" charset="0"/>
                <a:ea typeface="Inter" pitchFamily="34" charset="-122"/>
                <a:cs typeface="Times New Roman" panose="02020603050405020304" pitchFamily="18" charset="0"/>
              </a:rPr>
              <a:t>The Art of Extracting Valuable Data</a:t>
            </a:r>
            <a:endParaRPr lang="en-US" sz="4374" dirty="0">
              <a:latin typeface="Times New Roman" panose="02020603050405020304" pitchFamily="18" charset="0"/>
              <a:cs typeface="Times New Roman" panose="02020603050405020304" pitchFamily="18" charset="0"/>
            </a:endParaRPr>
          </a:p>
        </p:txBody>
      </p:sp>
      <p:pic>
        <p:nvPicPr>
          <p:cNvPr id="2097162" name="Image 0" descr="preencoded.png"/>
          <p:cNvPicPr>
            <a:picLocks noChangeAspect="1"/>
          </p:cNvPicPr>
          <p:nvPr/>
        </p:nvPicPr>
        <p:blipFill>
          <a:blip r:embed="rId3"/>
          <a:stretch>
            <a:fillRect/>
          </a:stretch>
        </p:blipFill>
        <p:spPr>
          <a:xfrm>
            <a:off x="1538466" y="2275569"/>
            <a:ext cx="3295888" cy="2036921"/>
          </a:xfrm>
          <a:prstGeom prst="rect">
            <a:avLst/>
          </a:prstGeom>
        </p:spPr>
      </p:pic>
      <p:sp>
        <p:nvSpPr>
          <p:cNvPr id="1048612" name="Text 3"/>
          <p:cNvSpPr/>
          <p:nvPr/>
        </p:nvSpPr>
        <p:spPr>
          <a:xfrm>
            <a:off x="2037992" y="4668322"/>
            <a:ext cx="2296835" cy="347186"/>
          </a:xfrm>
          <a:prstGeom prst="rect">
            <a:avLst/>
          </a:prstGeom>
          <a:noFill/>
        </p:spPr>
        <p:txBody>
          <a:bodyPr wrap="none" rtlCol="0" anchor="t"/>
          <a:lstStyle/>
          <a:p>
            <a:pPr marL="0" indent="0" algn="l">
              <a:lnSpc>
                <a:spcPts val="2734"/>
              </a:lnSpc>
              <a:buNone/>
            </a:pPr>
            <a:r>
              <a:rPr lang="en-US" sz="2000" b="1" kern="0" spc="-66" dirty="0">
                <a:solidFill>
                  <a:srgbClr val="000000"/>
                </a:solidFill>
                <a:latin typeface="Times New Roman" panose="02020603050405020304" pitchFamily="18" charset="0"/>
                <a:ea typeface="Inter" pitchFamily="34" charset="-122"/>
                <a:cs typeface="Times New Roman" panose="02020603050405020304" pitchFamily="18" charset="0"/>
              </a:rPr>
              <a:t>Manual Extraction</a:t>
            </a:r>
            <a:endParaRPr lang="en-US" sz="2000" dirty="0">
              <a:latin typeface="Times New Roman" panose="02020603050405020304" pitchFamily="18" charset="0"/>
              <a:cs typeface="Times New Roman" panose="02020603050405020304" pitchFamily="18" charset="0"/>
            </a:endParaRPr>
          </a:p>
        </p:txBody>
      </p:sp>
      <p:sp>
        <p:nvSpPr>
          <p:cNvPr id="1048613" name="Text 4"/>
          <p:cNvSpPr/>
          <p:nvPr/>
        </p:nvSpPr>
        <p:spPr>
          <a:xfrm>
            <a:off x="1538466" y="5223013"/>
            <a:ext cx="3295888" cy="1777008"/>
          </a:xfrm>
          <a:prstGeom prst="rect">
            <a:avLst/>
          </a:prstGeom>
          <a:noFill/>
        </p:spPr>
        <p:txBody>
          <a:bodyPr wrap="square" rtlCol="0" anchor="t"/>
          <a:lstStyle/>
          <a:p>
            <a:pPr marL="0" indent="0" algn="just">
              <a:lnSpc>
                <a:spcPts val="2799"/>
              </a:lnSpc>
              <a:buNone/>
            </a:pPr>
            <a:r>
              <a:rPr lang="en-US" kern="0" spc="-35" dirty="0">
                <a:solidFill>
                  <a:schemeClr val="tx1">
                    <a:lumMod val="95000"/>
                    <a:lumOff val="5000"/>
                  </a:schemeClr>
                </a:solidFill>
                <a:latin typeface="Times New Roman" panose="02020603050405020304" pitchFamily="18" charset="0"/>
                <a:ea typeface="Inter" pitchFamily="34" charset="-122"/>
                <a:cs typeface="Times New Roman" panose="02020603050405020304" pitchFamily="18" charset="0"/>
              </a:rPr>
              <a:t>Learn in what way or manner to extract dossier manually, employing human knowledge to define and extract valuable judgments from differing sources.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2097163" name="Image 1" descr="preencoded.png"/>
          <p:cNvPicPr>
            <a:picLocks noChangeAspect="1"/>
          </p:cNvPicPr>
          <p:nvPr/>
        </p:nvPicPr>
        <p:blipFill>
          <a:blip r:embed="rId4"/>
          <a:stretch>
            <a:fillRect/>
          </a:stretch>
        </p:blipFill>
        <p:spPr>
          <a:xfrm>
            <a:off x="5667137" y="2275450"/>
            <a:ext cx="3296007" cy="2037040"/>
          </a:xfrm>
          <a:prstGeom prst="rect">
            <a:avLst/>
          </a:prstGeom>
        </p:spPr>
      </p:pic>
      <p:sp>
        <p:nvSpPr>
          <p:cNvPr id="1048614" name="Text 5"/>
          <p:cNvSpPr/>
          <p:nvPr/>
        </p:nvSpPr>
        <p:spPr>
          <a:xfrm>
            <a:off x="5667137" y="4668322"/>
            <a:ext cx="2782372" cy="347186"/>
          </a:xfrm>
          <a:prstGeom prst="rect">
            <a:avLst/>
          </a:prstGeom>
          <a:noFill/>
        </p:spPr>
        <p:txBody>
          <a:bodyPr wrap="none" rtlCol="0" anchor="t"/>
          <a:lstStyle/>
          <a:p>
            <a:pPr marL="0" indent="0" algn="l">
              <a:lnSpc>
                <a:spcPts val="2734"/>
              </a:lnSpc>
              <a:buNone/>
            </a:pPr>
            <a:r>
              <a:rPr lang="en-US" sz="2000" b="1" kern="0" spc="-66" dirty="0">
                <a:solidFill>
                  <a:srgbClr val="000000"/>
                </a:solidFill>
                <a:latin typeface="Times New Roman" panose="02020603050405020304" pitchFamily="18" charset="0"/>
                <a:ea typeface="Inter" pitchFamily="34" charset="-122"/>
                <a:cs typeface="Times New Roman" panose="02020603050405020304" pitchFamily="18" charset="0"/>
              </a:rPr>
              <a:t>Automated Extraction</a:t>
            </a:r>
            <a:endParaRPr lang="en-US" sz="2000" dirty="0">
              <a:latin typeface="Times New Roman" panose="02020603050405020304" pitchFamily="18" charset="0"/>
              <a:cs typeface="Times New Roman" panose="02020603050405020304" pitchFamily="18" charset="0"/>
            </a:endParaRPr>
          </a:p>
        </p:txBody>
      </p:sp>
      <p:sp>
        <p:nvSpPr>
          <p:cNvPr id="1048615" name="Text 6"/>
          <p:cNvSpPr/>
          <p:nvPr/>
        </p:nvSpPr>
        <p:spPr>
          <a:xfrm>
            <a:off x="5667137" y="5201558"/>
            <a:ext cx="3296007" cy="1777008"/>
          </a:xfrm>
          <a:prstGeom prst="rect">
            <a:avLst/>
          </a:prstGeom>
          <a:noFill/>
        </p:spPr>
        <p:txBody>
          <a:bodyPr wrap="square" rtlCol="0" anchor="t"/>
          <a:lstStyle/>
          <a:p>
            <a:pPr marL="0" indent="0" algn="just">
              <a:lnSpc>
                <a:spcPts val="2799"/>
              </a:lnSpc>
              <a:buNone/>
            </a:pPr>
            <a:r>
              <a:rPr lang="en-US" sz="2000" kern="0" spc="-35" dirty="0">
                <a:solidFill>
                  <a:schemeClr val="tx1">
                    <a:lumMod val="95000"/>
                    <a:lumOff val="5000"/>
                  </a:schemeClr>
                </a:solidFill>
                <a:latin typeface="Times New Roman" panose="02020603050405020304" pitchFamily="18" charset="0"/>
                <a:ea typeface="Inter" pitchFamily="34" charset="-122"/>
                <a:cs typeface="Times New Roman" panose="02020603050405020304" pitchFamily="18" charset="0"/>
              </a:rPr>
              <a:t>Unleash the capacity of automation and investigate contemporary technologies that help adept and accurate dossier distillation.</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2097164" name="Image 2" descr="preencoded.png"/>
          <p:cNvPicPr>
            <a:picLocks noChangeAspect="1"/>
          </p:cNvPicPr>
          <p:nvPr/>
        </p:nvPicPr>
        <p:blipFill>
          <a:blip r:embed="rId5"/>
          <a:stretch>
            <a:fillRect/>
          </a:stretch>
        </p:blipFill>
        <p:spPr>
          <a:xfrm>
            <a:off x="9530576" y="2275450"/>
            <a:ext cx="3296007" cy="2037040"/>
          </a:xfrm>
          <a:prstGeom prst="rect">
            <a:avLst/>
          </a:prstGeom>
        </p:spPr>
      </p:pic>
      <p:sp>
        <p:nvSpPr>
          <p:cNvPr id="1048616" name="Text 7"/>
          <p:cNvSpPr/>
          <p:nvPr/>
        </p:nvSpPr>
        <p:spPr>
          <a:xfrm>
            <a:off x="9530576" y="4633129"/>
            <a:ext cx="3046928" cy="347186"/>
          </a:xfrm>
          <a:prstGeom prst="rect">
            <a:avLst/>
          </a:prstGeom>
          <a:noFill/>
        </p:spPr>
        <p:txBody>
          <a:bodyPr wrap="none" rtlCol="0" anchor="t"/>
          <a:lstStyle/>
          <a:p>
            <a:pPr marL="0" indent="0" algn="l">
              <a:lnSpc>
                <a:spcPts val="2734"/>
              </a:lnSpc>
              <a:buNone/>
            </a:pPr>
            <a:r>
              <a:rPr lang="en-US" sz="2000" b="1" kern="0" spc="-66" dirty="0">
                <a:solidFill>
                  <a:srgbClr val="000000"/>
                </a:solidFill>
                <a:latin typeface="Times New Roman" panose="02020603050405020304" pitchFamily="18" charset="0"/>
                <a:ea typeface="Inter" pitchFamily="34" charset="-122"/>
                <a:cs typeface="Times New Roman" panose="02020603050405020304" pitchFamily="18" charset="0"/>
              </a:rPr>
              <a:t>Data Quality Challenges</a:t>
            </a:r>
            <a:endParaRPr lang="en-US" sz="2000" dirty="0">
              <a:latin typeface="Times New Roman" panose="02020603050405020304" pitchFamily="18" charset="0"/>
              <a:cs typeface="Times New Roman" panose="02020603050405020304" pitchFamily="18" charset="0"/>
            </a:endParaRPr>
          </a:p>
        </p:txBody>
      </p:sp>
      <p:sp>
        <p:nvSpPr>
          <p:cNvPr id="1048617" name="Text 8"/>
          <p:cNvSpPr/>
          <p:nvPr/>
        </p:nvSpPr>
        <p:spPr>
          <a:xfrm>
            <a:off x="9530576" y="5198891"/>
            <a:ext cx="3296007" cy="1777008"/>
          </a:xfrm>
          <a:prstGeom prst="rect">
            <a:avLst/>
          </a:prstGeom>
          <a:noFill/>
        </p:spPr>
        <p:txBody>
          <a:bodyPr wrap="square" rtlCol="0" anchor="t"/>
          <a:lstStyle/>
          <a:p>
            <a:pPr marL="0" indent="0" algn="l">
              <a:lnSpc>
                <a:spcPts val="2799"/>
              </a:lnSpc>
              <a:buNone/>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Discover the prevalent hazards of data feature that frequently arise all the while the ancestry process and discover how to overcome ruling class.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Rectangle 8"/>
          <p:cNvSpPr/>
          <p:nvPr/>
        </p:nvSpPr>
        <p:spPr>
          <a:xfrm>
            <a:off x="-203561" y="-1"/>
            <a:ext cx="14833961" cy="82295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97168" name="Picture 1"/>
          <p:cNvPicPr>
            <a:picLocks noChangeAspect="1"/>
          </p:cNvPicPr>
          <p:nvPr/>
        </p:nvPicPr>
        <p:blipFill rotWithShape="1">
          <a:blip r:embed="rId2"/>
          <a:srcRect l="13167" t="-1066" r="52704" b="53984"/>
          <a:stretch/>
        </p:blipFill>
        <p:spPr>
          <a:xfrm>
            <a:off x="108572" y="1076056"/>
            <a:ext cx="4072680" cy="4121733"/>
          </a:xfrm>
          <a:prstGeom prst="rect">
            <a:avLst/>
          </a:prstGeom>
          <a:effectLst>
            <a:reflection blurRad="6350" stA="50000" endA="275" endPos="40000" dist="101600" dir="5400000" sy="-100000" algn="bl" rotWithShape="0"/>
          </a:effectLst>
        </p:spPr>
      </p:pic>
      <p:pic>
        <p:nvPicPr>
          <p:cNvPr id="2097169" name="Picture 2"/>
          <p:cNvPicPr>
            <a:picLocks noChangeAspect="1"/>
          </p:cNvPicPr>
          <p:nvPr/>
        </p:nvPicPr>
        <p:blipFill rotWithShape="1">
          <a:blip r:embed="rId3"/>
          <a:srcRect l="10045" r="32088" b="5159"/>
          <a:stretch/>
        </p:blipFill>
        <p:spPr>
          <a:xfrm>
            <a:off x="4862006" y="1181592"/>
            <a:ext cx="4539835" cy="4079742"/>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2097170" name="Picture 3"/>
          <p:cNvPicPr>
            <a:picLocks noChangeAspect="1"/>
          </p:cNvPicPr>
          <p:nvPr/>
        </p:nvPicPr>
        <p:blipFill rotWithShape="1">
          <a:blip r:embed="rId4"/>
          <a:srcRect l="13434" t="7814" r="43195" b="6491"/>
          <a:stretch/>
        </p:blipFill>
        <p:spPr>
          <a:xfrm>
            <a:off x="9975788" y="1143515"/>
            <a:ext cx="4072680" cy="4155896"/>
          </a:xfrm>
          <a:prstGeom prst="rect">
            <a:avLst/>
          </a:prstGeom>
          <a:effectLst>
            <a:reflection blurRad="6350" stA="50000" endA="275" endPos="40000" dist="101600" dir="5400000" sy="-100000" algn="bl" rotWithShape="0"/>
          </a:effectLst>
        </p:spPr>
      </p:pic>
      <p:sp>
        <p:nvSpPr>
          <p:cNvPr id="1048634" name="Text 2"/>
          <p:cNvSpPr/>
          <p:nvPr/>
        </p:nvSpPr>
        <p:spPr>
          <a:xfrm>
            <a:off x="5562968" y="260124"/>
            <a:ext cx="4072680" cy="883391"/>
          </a:xfrm>
          <a:prstGeom prst="rect">
            <a:avLst/>
          </a:prstGeom>
          <a:noFill/>
        </p:spPr>
        <p:txBody>
          <a:bodyPr wrap="square" rtlCol="0" anchor="t"/>
          <a:lstStyle/>
          <a:p>
            <a:pPr marL="0" indent="0">
              <a:lnSpc>
                <a:spcPts val="5468"/>
              </a:lnSpc>
              <a:buNone/>
            </a:pPr>
            <a:r>
              <a:rPr lang="en-US" sz="4374" b="1" kern="0" spc="-131" dirty="0">
                <a:solidFill>
                  <a:srgbClr val="000000"/>
                </a:solidFill>
                <a:latin typeface="Times New Roman" panose="02020603050405020304" pitchFamily="18" charset="0"/>
                <a:ea typeface="Inter" pitchFamily="34" charset="-122"/>
                <a:cs typeface="Times New Roman" panose="02020603050405020304" pitchFamily="18" charset="0"/>
              </a:rPr>
              <a:t>Data Extraction</a:t>
            </a:r>
            <a:r>
              <a:rPr lang="en-IN" sz="4374" b="1" kern="0" spc="-131" dirty="0">
                <a:solidFill>
                  <a:srgbClr val="000000"/>
                </a:solidFill>
                <a:latin typeface="Times New Roman" panose="02020603050405020304" pitchFamily="18" charset="0"/>
                <a:ea typeface="Inter" pitchFamily="34" charset="-122"/>
                <a:cs typeface="Times New Roman" panose="02020603050405020304" pitchFamily="18" charset="0"/>
              </a:rPr>
              <a:t> </a:t>
            </a:r>
          </a:p>
        </p:txBody>
      </p:sp>
      <p:sp>
        <p:nvSpPr>
          <p:cNvPr id="1048635" name="TextBox 12"/>
          <p:cNvSpPr txBox="1"/>
          <p:nvPr/>
        </p:nvSpPr>
        <p:spPr>
          <a:xfrm>
            <a:off x="533092" y="6827843"/>
            <a:ext cx="3223639" cy="477054"/>
          </a:xfrm>
          <a:prstGeom prst="rect">
            <a:avLst/>
          </a:prstGeom>
          <a:noFill/>
        </p:spPr>
        <p:txBody>
          <a:bodyPr wrap="square" rtlCol="0">
            <a:spAutoFit/>
          </a:bodyPr>
          <a:lstStyle/>
          <a:p>
            <a:pPr algn="l"/>
            <a:r>
              <a:rPr lang="en-IN" sz="2500" b="1" dirty="0">
                <a:latin typeface="Times New Roman" panose="02020603050405020304" pitchFamily="18" charset="0"/>
                <a:cs typeface="Times New Roman" panose="02020603050405020304" pitchFamily="18" charset="0"/>
              </a:rPr>
              <a:t>Import Libraries</a:t>
            </a:r>
            <a:endParaRPr lang="en-US" sz="2500" b="1" dirty="0">
              <a:latin typeface="Times New Roman" panose="02020603050405020304" pitchFamily="18" charset="0"/>
              <a:cs typeface="Times New Roman" panose="02020603050405020304" pitchFamily="18" charset="0"/>
            </a:endParaRPr>
          </a:p>
        </p:txBody>
      </p:sp>
      <p:sp>
        <p:nvSpPr>
          <p:cNvPr id="1048636" name="TextBox 13"/>
          <p:cNvSpPr txBox="1"/>
          <p:nvPr/>
        </p:nvSpPr>
        <p:spPr>
          <a:xfrm>
            <a:off x="10895779" y="6827843"/>
            <a:ext cx="2845374" cy="477054"/>
          </a:xfrm>
          <a:prstGeom prst="rect">
            <a:avLst/>
          </a:prstGeom>
          <a:noFill/>
        </p:spPr>
        <p:txBody>
          <a:bodyPr wrap="square" rtlCol="0">
            <a:spAutoFit/>
          </a:bodyPr>
          <a:lstStyle/>
          <a:p>
            <a:pPr algn="l"/>
            <a:r>
              <a:rPr lang="en-IN" sz="2500" b="1" dirty="0">
                <a:latin typeface="Times New Roman" panose="02020603050405020304" pitchFamily="18" charset="0"/>
                <a:cs typeface="Times New Roman" panose="02020603050405020304" pitchFamily="18" charset="0"/>
              </a:rPr>
              <a:t>Data Visualization</a:t>
            </a:r>
            <a:endParaRPr lang="en-US" sz="2500" b="1" dirty="0">
              <a:latin typeface="Times New Roman" panose="02020603050405020304" pitchFamily="18" charset="0"/>
              <a:cs typeface="Times New Roman" panose="02020603050405020304" pitchFamily="18" charset="0"/>
            </a:endParaRPr>
          </a:p>
        </p:txBody>
      </p:sp>
      <p:sp>
        <p:nvSpPr>
          <p:cNvPr id="1048637" name="TextBox 14"/>
          <p:cNvSpPr txBox="1"/>
          <p:nvPr/>
        </p:nvSpPr>
        <p:spPr>
          <a:xfrm>
            <a:off x="6222057" y="6273845"/>
            <a:ext cx="2845374" cy="553998"/>
          </a:xfrm>
          <a:prstGeom prst="rect">
            <a:avLst/>
          </a:prstGeom>
          <a:noFill/>
        </p:spPr>
        <p:txBody>
          <a:bodyPr wrap="square" rtlCol="0">
            <a:spAutoFit/>
          </a:bodyPr>
          <a:lstStyle/>
          <a:p>
            <a:pPr algn="l"/>
            <a:endParaRPr lang="en-US" sz="3000" b="1" dirty="0">
              <a:latin typeface="Inter"/>
            </a:endParaRPr>
          </a:p>
        </p:txBody>
      </p:sp>
      <p:sp>
        <p:nvSpPr>
          <p:cNvPr id="3" name="TextBox 13">
            <a:extLst>
              <a:ext uri="{FF2B5EF4-FFF2-40B4-BE49-F238E27FC236}">
                <a16:creationId xmlns:a16="http://schemas.microsoft.com/office/drawing/2014/main" id="{E9E08C8B-09A8-CF69-E236-8D9360AAA15C}"/>
              </a:ext>
            </a:extLst>
          </p:cNvPr>
          <p:cNvSpPr txBox="1"/>
          <p:nvPr/>
        </p:nvSpPr>
        <p:spPr>
          <a:xfrm>
            <a:off x="5892512" y="6827843"/>
            <a:ext cx="2845375" cy="477054"/>
          </a:xfrm>
          <a:prstGeom prst="rect">
            <a:avLst/>
          </a:prstGeom>
          <a:noFill/>
        </p:spPr>
        <p:txBody>
          <a:bodyPr wrap="square" rtlCol="0">
            <a:spAutoFit/>
          </a:bodyPr>
          <a:lstStyle/>
          <a:p>
            <a:pPr algn="l"/>
            <a:r>
              <a:rPr lang="en-IN" sz="2500" b="1" dirty="0">
                <a:latin typeface="Times New Roman" panose="02020603050405020304" pitchFamily="18" charset="0"/>
                <a:cs typeface="Times New Roman" panose="02020603050405020304" pitchFamily="18" charset="0"/>
              </a:rPr>
              <a:t>Data extraction </a:t>
            </a:r>
            <a:endParaRPr lang="en-US" sz="25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1" name="Picture 2"/>
          <p:cNvPicPr>
            <a:picLocks noChangeAspect="1"/>
          </p:cNvPicPr>
          <p:nvPr/>
        </p:nvPicPr>
        <p:blipFill rotWithShape="1">
          <a:blip r:embed="rId2"/>
          <a:srcRect l="10760" r="36397"/>
          <a:stretch>
            <a:fillRect/>
          </a:stretch>
        </p:blipFill>
        <p:spPr>
          <a:xfrm>
            <a:off x="0" y="0"/>
            <a:ext cx="7107775" cy="8229600"/>
          </a:xfrm>
          <a:prstGeom prst="rect">
            <a:avLst/>
          </a:prstGeom>
        </p:spPr>
      </p:pic>
      <p:sp>
        <p:nvSpPr>
          <p:cNvPr id="1048638" name="TextBox 3"/>
          <p:cNvSpPr txBox="1"/>
          <p:nvPr/>
        </p:nvSpPr>
        <p:spPr>
          <a:xfrm>
            <a:off x="8322394" y="402982"/>
            <a:ext cx="4746835" cy="7423635"/>
          </a:xfrm>
          <a:prstGeom prst="rect">
            <a:avLst/>
          </a:prstGeom>
          <a:noFill/>
        </p:spPr>
        <p:txBody>
          <a:bodyPr wrap="square" rtlCol="0">
            <a:spAutoFit/>
          </a:bodyPr>
          <a:lstStyle/>
          <a:p>
            <a:pPr algn="justLow">
              <a:lnSpc>
                <a:spcPct val="150000"/>
              </a:lnSpc>
            </a:pPr>
            <a:r>
              <a:rPr lang="en-US" sz="2000" dirty="0">
                <a:solidFill>
                  <a:schemeClr val="tx1">
                    <a:lumMod val="95000"/>
                    <a:lumOff val="5000"/>
                  </a:schemeClr>
                </a:solidFill>
                <a:latin typeface="Times New Roman" panose="02020603050405020304" pitchFamily="18" charset="0"/>
                <a:ea typeface="Inter"/>
                <a:cs typeface="Times New Roman" panose="02020603050405020304" pitchFamily="18" charset="0"/>
              </a:rPr>
              <a:t>In a </a:t>
            </a:r>
            <a:r>
              <a:rPr lang="en-US" sz="2000" dirty="0" err="1">
                <a:solidFill>
                  <a:schemeClr val="tx1">
                    <a:lumMod val="95000"/>
                    <a:lumOff val="5000"/>
                  </a:schemeClr>
                </a:solidFill>
                <a:latin typeface="Times New Roman" panose="02020603050405020304" pitchFamily="18" charset="0"/>
                <a:ea typeface="Inter"/>
                <a:cs typeface="Times New Roman" panose="02020603050405020304" pitchFamily="18" charset="0"/>
              </a:rPr>
              <a:t>Jupyter</a:t>
            </a:r>
            <a:r>
              <a:rPr lang="en-US" sz="2000" dirty="0">
                <a:solidFill>
                  <a:schemeClr val="tx1">
                    <a:lumMod val="95000"/>
                    <a:lumOff val="5000"/>
                  </a:schemeClr>
                </a:solidFill>
                <a:latin typeface="Times New Roman" panose="02020603050405020304" pitchFamily="18" charset="0"/>
                <a:ea typeface="Inter"/>
                <a:cs typeface="Times New Roman" panose="02020603050405020304" pitchFamily="18" charset="0"/>
              </a:rPr>
              <a:t> Notebook, dossier origin is typically acted utilizing Python book repositories like pandas. First, you significance the necessary atheneums and load your dossier beginning, in the way that a CSV file using pandas. After stowing the dossier, you investigate allure structure and content utilizing arrangements like `head()`, `information()`, and `describe()`. To extract particular dossier, you can administer dribbling and indexing operations. You can before resolve and dream up the dossier using athenaeums like matplotlib or seaborn. Finally, it’s critical to document your work and claim law organization for clearness and reproducibility.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2" name="Picture 2"/>
          <p:cNvPicPr>
            <a:picLocks noChangeAspect="1"/>
          </p:cNvPicPr>
          <p:nvPr/>
        </p:nvPicPr>
        <p:blipFill rotWithShape="1">
          <a:blip r:embed="rId2"/>
          <a:srcRect l="17137" r="26375"/>
          <a:stretch>
            <a:fillRect/>
          </a:stretch>
        </p:blipFill>
        <p:spPr>
          <a:xfrm>
            <a:off x="7315200" y="0"/>
            <a:ext cx="7315200" cy="8229600"/>
          </a:xfrm>
          <a:prstGeom prst="rect">
            <a:avLst/>
          </a:prstGeom>
        </p:spPr>
      </p:pic>
      <p:sp>
        <p:nvSpPr>
          <p:cNvPr id="1048639" name="TextBox 3"/>
          <p:cNvSpPr txBox="1"/>
          <p:nvPr/>
        </p:nvSpPr>
        <p:spPr>
          <a:xfrm>
            <a:off x="997874" y="1438104"/>
            <a:ext cx="5368658" cy="5576976"/>
          </a:xfrm>
          <a:prstGeom prst="rect">
            <a:avLst/>
          </a:prstGeom>
          <a:noFill/>
        </p:spPr>
        <p:txBody>
          <a:bodyPr wrap="square" rtlCol="0">
            <a:spAutoFit/>
          </a:bodyPr>
          <a:lstStyle/>
          <a:p>
            <a:pPr algn="just">
              <a:lnSpc>
                <a:spcPct val="150000"/>
              </a:lnSpc>
            </a:pPr>
            <a:r>
              <a:rPr lang="en-US" sz="2000" dirty="0">
                <a:solidFill>
                  <a:schemeClr val="tx1">
                    <a:lumMod val="95000"/>
                    <a:lumOff val="5000"/>
                  </a:schemeClr>
                </a:solidFill>
                <a:latin typeface="Times New Roman" panose="02020603050405020304" pitchFamily="18" charset="0"/>
                <a:ea typeface="Inter"/>
                <a:cs typeface="Times New Roman" panose="02020603050405020304" pitchFamily="18" charset="0"/>
              </a:rPr>
              <a:t>You can found dossier visualizations in a </a:t>
            </a:r>
            <a:r>
              <a:rPr lang="en-US" sz="2000" dirty="0" err="1">
                <a:solidFill>
                  <a:schemeClr val="tx1">
                    <a:lumMod val="95000"/>
                    <a:lumOff val="5000"/>
                  </a:schemeClr>
                </a:solidFill>
                <a:latin typeface="Times New Roman" panose="02020603050405020304" pitchFamily="18" charset="0"/>
                <a:ea typeface="Inter"/>
                <a:cs typeface="Times New Roman" panose="02020603050405020304" pitchFamily="18" charset="0"/>
              </a:rPr>
              <a:t>Jupyter</a:t>
            </a:r>
            <a:r>
              <a:rPr lang="en-US" sz="2000" dirty="0">
                <a:solidFill>
                  <a:schemeClr val="tx1">
                    <a:lumMod val="95000"/>
                    <a:lumOff val="5000"/>
                  </a:schemeClr>
                </a:solidFill>
                <a:latin typeface="Times New Roman" panose="02020603050405020304" pitchFamily="18" charset="0"/>
                <a:ea typeface="Inter"/>
                <a:cs typeface="Times New Roman" panose="02020603050405020304" pitchFamily="18" charset="0"/>
              </a:rPr>
              <a:t> Notebook utilizing atheneums like Matplotlib, Seaborn, or </a:t>
            </a:r>
            <a:r>
              <a:rPr lang="en-US" sz="2000" dirty="0" err="1">
                <a:solidFill>
                  <a:schemeClr val="tx1">
                    <a:lumMod val="95000"/>
                    <a:lumOff val="5000"/>
                  </a:schemeClr>
                </a:solidFill>
                <a:latin typeface="Times New Roman" panose="02020603050405020304" pitchFamily="18" charset="0"/>
                <a:ea typeface="Inter"/>
                <a:cs typeface="Times New Roman" panose="02020603050405020304" pitchFamily="18" charset="0"/>
              </a:rPr>
              <a:t>Plotly</a:t>
            </a:r>
            <a:r>
              <a:rPr lang="en-US" sz="2000" dirty="0">
                <a:solidFill>
                  <a:schemeClr val="tx1">
                    <a:lumMod val="95000"/>
                    <a:lumOff val="5000"/>
                  </a:schemeClr>
                </a:solidFill>
                <a:latin typeface="Times New Roman" panose="02020603050405020304" pitchFamily="18" charset="0"/>
                <a:ea typeface="Inter"/>
                <a:cs typeface="Times New Roman" panose="02020603050405020304" pitchFamily="18" charset="0"/>
              </a:rPr>
              <a:t>. Import the requested atheneum, delineate your dossier, and design visualizations, to a degree line plots, strew plots, or bar charts, accompanying equivalent labels and titles for clarity. Use appearance commands like `%matplotlib inline` or `%matplotlib pad` to display the plots inside the pad. These visualizations are essential for investigating and corresponding dossier flows and patterns in a more comprehensible and charming approach.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048655" name="Shape 0"/>
          <p:cNvSpPr/>
          <p:nvPr/>
        </p:nvSpPr>
        <p:spPr>
          <a:xfrm>
            <a:off x="0" y="0"/>
            <a:ext cx="14630400" cy="8229600"/>
          </a:xfrm>
          <a:prstGeom prst="rect">
            <a:avLst/>
          </a:prstGeom>
          <a:solidFill>
            <a:srgbClr val="F6F4F4"/>
          </a:solidFill>
        </p:spPr>
        <p:txBody>
          <a:bodyPr/>
          <a:lstStyle/>
          <a:p>
            <a:endParaRPr lang="en-US"/>
          </a:p>
        </p:txBody>
      </p:sp>
      <p:sp>
        <p:nvSpPr>
          <p:cNvPr id="1048656" name="Shape 1"/>
          <p:cNvSpPr/>
          <p:nvPr/>
        </p:nvSpPr>
        <p:spPr>
          <a:xfrm>
            <a:off x="0" y="-5358"/>
            <a:ext cx="14630400" cy="8229600"/>
          </a:xfrm>
          <a:prstGeom prst="rect">
            <a:avLst/>
          </a:prstGeom>
          <a:solidFill>
            <a:srgbClr val="FFFFFF"/>
          </a:solidFill>
          <a:ln w="13811">
            <a:solidFill>
              <a:srgbClr val="E5E0DF"/>
            </a:solidFill>
            <a:prstDash val="solid"/>
          </a:ln>
        </p:spPr>
        <p:txBody>
          <a:bodyPr/>
          <a:lstStyle/>
          <a:p>
            <a:endParaRPr lang="en-US" b="1" dirty="0"/>
          </a:p>
        </p:txBody>
      </p:sp>
      <p:sp>
        <p:nvSpPr>
          <p:cNvPr id="1048657" name="Text 2"/>
          <p:cNvSpPr/>
          <p:nvPr/>
        </p:nvSpPr>
        <p:spPr>
          <a:xfrm>
            <a:off x="640020" y="1001968"/>
            <a:ext cx="7477601" cy="1388745"/>
          </a:xfrm>
          <a:prstGeom prst="rect">
            <a:avLst/>
          </a:prstGeom>
          <a:noFill/>
        </p:spPr>
        <p:txBody>
          <a:bodyPr wrap="square" rtlCol="0" anchor="t"/>
          <a:lstStyle/>
          <a:p>
            <a:pPr marL="0" indent="0">
              <a:lnSpc>
                <a:spcPts val="5468"/>
              </a:lnSpc>
              <a:buNone/>
            </a:pPr>
            <a:r>
              <a:rPr lang="en-US" sz="4374" b="1" kern="0" spc="-131" dirty="0">
                <a:solidFill>
                  <a:srgbClr val="000000"/>
                </a:solidFill>
                <a:latin typeface="Times New Roman" panose="02020603050405020304" pitchFamily="18" charset="0"/>
                <a:ea typeface="Inter" pitchFamily="34" charset="-122"/>
                <a:cs typeface="Times New Roman" panose="02020603050405020304" pitchFamily="18" charset="0"/>
              </a:rPr>
              <a:t>The Future of Data Extraction</a:t>
            </a:r>
            <a:endParaRPr lang="en-US" sz="4374" dirty="0">
              <a:latin typeface="Times New Roman" panose="02020603050405020304" pitchFamily="18" charset="0"/>
              <a:cs typeface="Times New Roman" panose="02020603050405020304" pitchFamily="18" charset="0"/>
            </a:endParaRPr>
          </a:p>
        </p:txBody>
      </p:sp>
      <p:sp>
        <p:nvSpPr>
          <p:cNvPr id="1048658" name="Text 3"/>
          <p:cNvSpPr/>
          <p:nvPr/>
        </p:nvSpPr>
        <p:spPr>
          <a:xfrm>
            <a:off x="833199" y="4442698"/>
            <a:ext cx="7477601" cy="1066205"/>
          </a:xfrm>
          <a:prstGeom prst="rect">
            <a:avLst/>
          </a:prstGeom>
          <a:noFill/>
        </p:spPr>
        <p:txBody>
          <a:bodyPr wrap="square" rtlCol="0" anchor="t"/>
          <a:lstStyle/>
          <a:p>
            <a:pPr marL="0" indent="0">
              <a:lnSpc>
                <a:spcPts val="2799"/>
              </a:lnSpc>
              <a:buNone/>
            </a:pPr>
            <a:endParaRPr lang="en-US" sz="1750" dirty="0"/>
          </a:p>
        </p:txBody>
      </p:sp>
      <p:sp>
        <p:nvSpPr>
          <p:cNvPr id="1048659" name="Rectangle 7"/>
          <p:cNvSpPr>
            <a:spLocks noChangeArrowheads="1"/>
          </p:cNvSpPr>
          <p:nvPr/>
        </p:nvSpPr>
        <p:spPr bwMode="auto">
          <a:xfrm>
            <a:off x="284077" y="1999898"/>
            <a:ext cx="6704914" cy="557697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algn="just">
              <a:lnSpc>
                <a:spcPct val="150000"/>
              </a:lnSpc>
            </a:pP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The future of dossier distillation is being formed by the onset of Intelligent Document Processing (IDP), a electronics that is to say transforming the habit businesses handle their dossier. This inclusive guide aims to clear up the future of dossier ancestry, focusing on the function of IDP in streamlining movements, reconstructing adeptness, and forceful business </a:t>
            </a:r>
            <a:r>
              <a:rPr kumimoji="0" lang="en-US" altLang="en-US" sz="2000" b="0" i="0" u="none" strike="noStrike" cap="none" normalizeH="0" baseline="0" dirty="0" err="1">
                <a:ln>
                  <a:noFill/>
                </a:ln>
                <a:solidFill>
                  <a:schemeClr val="tx1">
                    <a:lumMod val="95000"/>
                    <a:lumOff val="5000"/>
                  </a:schemeClr>
                </a:solidFill>
                <a:effectLst/>
                <a:latin typeface="Times New Roman" panose="02020603050405020304" pitchFamily="18" charset="0"/>
                <a:cs typeface="Times New Roman" panose="02020603050405020304" pitchFamily="18" charset="0"/>
              </a:rPr>
              <a:t>development.In</a:t>
            </a:r>
            <a:r>
              <a:rPr kumimoji="0" lang="en-US" altLang="en-US" sz="2000" b="0" i="0"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 conclusion, IDP is fight reformulate the future of dossier extraction. It offers a hopeful resolution to the challenges of established dossier origin methods, providing trades accompanying a faster, more correct, and economical habit to handle their data. mathematical age.</a:t>
            </a:r>
          </a:p>
        </p:txBody>
      </p:sp>
      <p:pic>
        <p:nvPicPr>
          <p:cNvPr id="4" name="Picture 3">
            <a:extLst>
              <a:ext uri="{FF2B5EF4-FFF2-40B4-BE49-F238E27FC236}">
                <a16:creationId xmlns:a16="http://schemas.microsoft.com/office/drawing/2014/main" id="{60B07B56-BC31-B355-1AC8-E73A0CC3DE67}"/>
              </a:ext>
            </a:extLst>
          </p:cNvPr>
          <p:cNvPicPr>
            <a:picLocks noChangeAspect="1"/>
          </p:cNvPicPr>
          <p:nvPr/>
        </p:nvPicPr>
        <p:blipFill rotWithShape="1">
          <a:blip r:embed="rId3"/>
          <a:srcRect r="20248"/>
          <a:stretch/>
        </p:blipFill>
        <p:spPr>
          <a:xfrm>
            <a:off x="8350625" y="2292603"/>
            <a:ext cx="5446576" cy="34725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TextBox 1"/>
          <p:cNvSpPr txBox="1"/>
          <p:nvPr/>
        </p:nvSpPr>
        <p:spPr>
          <a:xfrm>
            <a:off x="3471274" y="839608"/>
            <a:ext cx="8583194" cy="701859"/>
          </a:xfrm>
          <a:prstGeom prst="rect">
            <a:avLst/>
          </a:prstGeom>
          <a:noFill/>
        </p:spPr>
        <p:txBody>
          <a:bodyPr wrap="square" rtlCol="0">
            <a:spAutoFit/>
          </a:bodyPr>
          <a:lstStyle/>
          <a:p>
            <a:pPr algn="l">
              <a:lnSpc>
                <a:spcPct val="150000"/>
              </a:lnSpc>
            </a:pPr>
            <a:r>
              <a:rPr lang="en-IN" sz="3000" b="1" dirty="0">
                <a:latin typeface="Times New Roman" panose="02020603050405020304" pitchFamily="18" charset="0"/>
                <a:cs typeface="Times New Roman" panose="02020603050405020304" pitchFamily="18" charset="0"/>
              </a:rPr>
              <a:t>INTRODUCTION TO  DATA  VISUALIZATION </a:t>
            </a:r>
            <a:endParaRPr lang="en-US" sz="3000" b="1" dirty="0">
              <a:latin typeface="Times New Roman" panose="02020603050405020304" pitchFamily="18" charset="0"/>
              <a:cs typeface="Times New Roman" panose="02020603050405020304" pitchFamily="18" charset="0"/>
            </a:endParaRPr>
          </a:p>
        </p:txBody>
      </p:sp>
      <p:sp>
        <p:nvSpPr>
          <p:cNvPr id="1048664" name="TextBox 3"/>
          <p:cNvSpPr txBox="1"/>
          <p:nvPr/>
        </p:nvSpPr>
        <p:spPr>
          <a:xfrm>
            <a:off x="844517" y="3718089"/>
            <a:ext cx="3359494" cy="2862322"/>
          </a:xfrm>
          <a:prstGeom prst="rect">
            <a:avLst/>
          </a:prstGeom>
          <a:noFill/>
        </p:spPr>
        <p:txBody>
          <a:bodyPr wrap="square" rtlCol="0">
            <a:spAutoFit/>
          </a:bodyPr>
          <a:lstStyle/>
          <a:p>
            <a:pPr algn="just"/>
            <a:r>
              <a:rPr lang="en-US" dirty="0">
                <a:solidFill>
                  <a:schemeClr val="tx1">
                    <a:lumMod val="95000"/>
                    <a:lumOff val="5000"/>
                  </a:schemeClr>
                </a:solidFill>
                <a:latin typeface="Times New Roman" panose="02020603050405020304" pitchFamily="18" charset="0"/>
                <a:cs typeface="Times New Roman" panose="02020603050405020304" pitchFamily="18" charset="0"/>
              </a:rPr>
              <a:t>NumPy, that means "Numerical Python," is a fundamental atheneum in Python for scientific calculating and dossier reasoning. It supplies support for active accompanying large, multi-spatial arrays and forges, in addition to a accumulation of analytical functions to operate on these arrays.</a:t>
            </a:r>
          </a:p>
        </p:txBody>
      </p:sp>
      <p:pic>
        <p:nvPicPr>
          <p:cNvPr id="2097174" name="Picture 6"/>
          <p:cNvPicPr>
            <a:picLocks noChangeAspect="1"/>
          </p:cNvPicPr>
          <p:nvPr/>
        </p:nvPicPr>
        <p:blipFill>
          <a:blip r:embed="rId2"/>
          <a:stretch>
            <a:fillRect/>
          </a:stretch>
        </p:blipFill>
        <p:spPr>
          <a:xfrm>
            <a:off x="1285631" y="2341632"/>
            <a:ext cx="2477265" cy="1163107"/>
          </a:xfrm>
          <a:prstGeom prst="rect">
            <a:avLst/>
          </a:prstGeom>
        </p:spPr>
      </p:pic>
      <p:sp>
        <p:nvSpPr>
          <p:cNvPr id="1048665" name="TextBox 7"/>
          <p:cNvSpPr txBox="1"/>
          <p:nvPr/>
        </p:nvSpPr>
        <p:spPr>
          <a:xfrm>
            <a:off x="5685224" y="3775477"/>
            <a:ext cx="3259952" cy="258532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Pandas is an open-beginning Python book repository used for dossier guidance and study. It provides smooth-to-use dossier forms and functions for working accompanying organized dossier, primarily in the form of smooth dossier, in the way that spreadsheets or SQL tables.</a:t>
            </a:r>
          </a:p>
        </p:txBody>
      </p:sp>
      <p:pic>
        <p:nvPicPr>
          <p:cNvPr id="2097175" name="Picture 10"/>
          <p:cNvPicPr>
            <a:picLocks noChangeAspect="1"/>
          </p:cNvPicPr>
          <p:nvPr/>
        </p:nvPicPr>
        <p:blipFill>
          <a:blip r:embed="rId3"/>
          <a:stretch>
            <a:fillRect/>
          </a:stretch>
        </p:blipFill>
        <p:spPr>
          <a:xfrm>
            <a:off x="5957129" y="2104578"/>
            <a:ext cx="2716141" cy="1450757"/>
          </a:xfrm>
          <a:prstGeom prst="rect">
            <a:avLst/>
          </a:prstGeom>
        </p:spPr>
      </p:pic>
      <p:sp>
        <p:nvSpPr>
          <p:cNvPr id="1048667" name="TextBox 12"/>
          <p:cNvSpPr txBox="1"/>
          <p:nvPr/>
        </p:nvSpPr>
        <p:spPr>
          <a:xfrm>
            <a:off x="10218782" y="3825811"/>
            <a:ext cx="3190024" cy="286232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Matplotlib is a standard Python book repository for creating motionless, lively, and mutual visualizations in a off-course range of formats. It is frequently secondhand for dossier imagination, scientific scheming, and constructing differing types of charts and graphs</a:t>
            </a:r>
          </a:p>
        </p:txBody>
      </p:sp>
      <p:pic>
        <p:nvPicPr>
          <p:cNvPr id="2097176" name="Picture 15"/>
          <p:cNvPicPr>
            <a:picLocks noChangeAspect="1"/>
          </p:cNvPicPr>
          <p:nvPr/>
        </p:nvPicPr>
        <p:blipFill>
          <a:blip r:embed="rId4"/>
          <a:stretch>
            <a:fillRect/>
          </a:stretch>
        </p:blipFill>
        <p:spPr>
          <a:xfrm>
            <a:off x="10145395" y="2705071"/>
            <a:ext cx="3336798" cy="7996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7" name="Picture 1"/>
          <p:cNvPicPr>
            <a:picLocks noChangeAspect="1"/>
          </p:cNvPicPr>
          <p:nvPr/>
        </p:nvPicPr>
        <p:blipFill rotWithShape="1">
          <a:blip r:embed="rId2"/>
          <a:srcRect l="11444" r="35941"/>
          <a:stretch>
            <a:fillRect/>
          </a:stretch>
        </p:blipFill>
        <p:spPr>
          <a:xfrm>
            <a:off x="0" y="0"/>
            <a:ext cx="7086822" cy="8229600"/>
          </a:xfrm>
          <a:prstGeom prst="rect">
            <a:avLst/>
          </a:prstGeom>
        </p:spPr>
      </p:pic>
      <p:sp>
        <p:nvSpPr>
          <p:cNvPr id="1048668" name="TextBox 2"/>
          <p:cNvSpPr txBox="1"/>
          <p:nvPr/>
        </p:nvSpPr>
        <p:spPr>
          <a:xfrm>
            <a:off x="8777607" y="259247"/>
            <a:ext cx="2843216" cy="707886"/>
          </a:xfrm>
          <a:prstGeom prst="rect">
            <a:avLst/>
          </a:prstGeom>
          <a:noFill/>
        </p:spPr>
        <p:txBody>
          <a:bodyPr wrap="square" rtlCol="0">
            <a:spAutoFit/>
          </a:bodyPr>
          <a:lstStyle/>
          <a:p>
            <a:pPr algn="l"/>
            <a:r>
              <a:rPr lang="en-IN" sz="4000" b="1" dirty="0" err="1">
                <a:latin typeface="Times New Roman" panose="02020603050405020304" pitchFamily="18" charset="0"/>
                <a:cs typeface="Times New Roman" panose="02020603050405020304" pitchFamily="18" charset="0"/>
              </a:rPr>
              <a:t>Numpy</a:t>
            </a:r>
            <a:endParaRPr lang="en-IN" sz="4000" b="1" dirty="0">
              <a:latin typeface="Times New Roman" panose="02020603050405020304" pitchFamily="18" charset="0"/>
              <a:cs typeface="Times New Roman" panose="02020603050405020304" pitchFamily="18" charset="0"/>
            </a:endParaRPr>
          </a:p>
        </p:txBody>
      </p:sp>
      <p:sp>
        <p:nvSpPr>
          <p:cNvPr id="1048669" name="TextBox 3"/>
          <p:cNvSpPr txBox="1"/>
          <p:nvPr/>
        </p:nvSpPr>
        <p:spPr>
          <a:xfrm>
            <a:off x="1859618" y="6295053"/>
            <a:ext cx="4946558" cy="358140"/>
          </a:xfrm>
          <a:prstGeom prst="rect">
            <a:avLst/>
          </a:prstGeom>
          <a:noFill/>
        </p:spPr>
        <p:txBody>
          <a:bodyPr wrap="square" rtlCol="0">
            <a:spAutoFit/>
          </a:bodyPr>
          <a:lstStyle/>
          <a:p>
            <a:pPr algn="l"/>
            <a:endParaRPr lang="en-US" dirty="0"/>
          </a:p>
        </p:txBody>
      </p:sp>
      <p:sp>
        <p:nvSpPr>
          <p:cNvPr id="1048671" name="TextBox 6"/>
          <p:cNvSpPr txBox="1"/>
          <p:nvPr/>
        </p:nvSpPr>
        <p:spPr>
          <a:xfrm>
            <a:off x="8777607" y="1008383"/>
            <a:ext cx="5061056" cy="6961970"/>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Data Loading: </a:t>
            </a:r>
            <a:r>
              <a:rPr lang="en-US" sz="2000" dirty="0">
                <a:latin typeface="Times New Roman" panose="02020603050405020304" pitchFamily="18" charset="0"/>
                <a:cs typeface="Times New Roman" panose="02020603050405020304" pitchFamily="18" charset="0"/>
              </a:rPr>
              <a:t>NumPy sexually transmitted disease in translation and management datasets from various file plans.</a:t>
            </a: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b="1" dirty="0">
                <a:latin typeface="Times New Roman" panose="02020603050405020304" pitchFamily="18" charset="0"/>
                <a:cs typeface="Times New Roman" panose="02020603050405020304" pitchFamily="18" charset="0"/>
              </a:rPr>
              <a:t>Data Preparation: </a:t>
            </a:r>
            <a:r>
              <a:rPr lang="en-US" sz="2000" dirty="0">
                <a:latin typeface="Times New Roman" panose="02020603050405020304" pitchFamily="18" charset="0"/>
                <a:cs typeface="Times New Roman" panose="02020603050405020304" pitchFamily="18" charset="0"/>
              </a:rPr>
              <a:t>It assists in cleansing, normative, and adapting data types.</a:t>
            </a: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b="1" dirty="0">
                <a:latin typeface="Times New Roman" panose="02020603050405020304" pitchFamily="18" charset="0"/>
                <a:cs typeface="Times New Roman" panose="02020603050405020304" pitchFamily="18" charset="0"/>
              </a:rPr>
              <a:t>Data Exploration: </a:t>
            </a:r>
            <a:r>
              <a:rPr lang="en-US" sz="2000" dirty="0">
                <a:latin typeface="Times New Roman" panose="02020603050405020304" pitchFamily="18" charset="0"/>
                <a:cs typeface="Times New Roman" panose="02020603050405020304" pitchFamily="18" charset="0"/>
              </a:rPr>
              <a:t>NumPy calculates enumerations, disclosing judgments into conveyance </a:t>
            </a:r>
            <a:r>
              <a:rPr lang="en-US" sz="2000" dirty="0" err="1">
                <a:latin typeface="Times New Roman" panose="02020603050405020304" pitchFamily="18" charset="0"/>
                <a:cs typeface="Times New Roman" panose="02020603050405020304" pitchFamily="18" charset="0"/>
              </a:rPr>
              <a:t>dossier.Numerical</a:t>
            </a: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b="1" dirty="0">
                <a:latin typeface="Times New Roman" panose="02020603050405020304" pitchFamily="18" charset="0"/>
                <a:cs typeface="Times New Roman" panose="02020603050405020304" pitchFamily="18" charset="0"/>
              </a:rPr>
              <a:t>Operations: </a:t>
            </a:r>
            <a:r>
              <a:rPr lang="en-US" sz="2000" dirty="0">
                <a:latin typeface="Times New Roman" panose="02020603050405020304" pitchFamily="18" charset="0"/>
                <a:cs typeface="Times New Roman" panose="02020603050405020304" pitchFamily="18" charset="0"/>
              </a:rPr>
              <a:t>Efficient element-reasonable movements, aggregations, and estimations are surely performed. The above movements are treated in the abutting screenshot.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1353</Words>
  <Application>Microsoft Office PowerPoint</Application>
  <PresentationFormat>Custom</PresentationFormat>
  <Paragraphs>56</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Inter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cp:lastModifiedBy>jelen albert</cp:lastModifiedBy>
  <cp:revision>4</cp:revision>
  <dcterms:created xsi:type="dcterms:W3CDTF">2023-10-08T16:53:08Z</dcterms:created>
  <dcterms:modified xsi:type="dcterms:W3CDTF">2023-10-11T15:50:04Z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4160ed0bce5f444bbbd515774b75b809</vt:lpwstr>
  </property>
</Properties>
</file>